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4" r:id="rId3"/>
    <p:sldId id="264" r:id="rId4"/>
    <p:sldId id="257" r:id="rId5"/>
    <p:sldId id="258" r:id="rId6"/>
    <p:sldId id="259" r:id="rId7"/>
    <p:sldId id="260" r:id="rId8"/>
    <p:sldId id="261" r:id="rId9"/>
    <p:sldId id="262" r:id="rId10"/>
    <p:sldId id="263" r:id="rId11"/>
    <p:sldId id="268" r:id="rId12"/>
    <p:sldId id="267" r:id="rId13"/>
    <p:sldId id="265" r:id="rId14"/>
    <p:sldId id="266" r:id="rId15"/>
    <p:sldId id="269" r:id="rId16"/>
    <p:sldId id="270" r:id="rId17"/>
    <p:sldId id="271" r:id="rId18"/>
    <p:sldId id="272" r:id="rId19"/>
    <p:sldId id="273" r:id="rId20"/>
    <p:sldId id="275" r:id="rId21"/>
    <p:sldId id="27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569059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2303628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771738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9D42C6-2A64-4EC8-956C-A9CC2C8C9DA2}"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2037657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9D42C6-2A64-4EC8-956C-A9CC2C8C9DA2}" type="datetimeFigureOut">
              <a:rPr lang="en-US" smtClean="0"/>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195244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9D42C6-2A64-4EC8-956C-A9CC2C8C9DA2}" type="datetimeFigureOut">
              <a:rPr lang="en-US" smtClean="0"/>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1220836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D42C6-2A64-4EC8-956C-A9CC2C8C9DA2}" type="datetimeFigureOut">
              <a:rPr lang="en-US" smtClean="0"/>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303878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D42C6-2A64-4EC8-956C-A9CC2C8C9DA2}"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1092489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9D42C6-2A64-4EC8-956C-A9CC2C8C9DA2}"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2912592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1495763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10155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1931379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74670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1169547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31038530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9D42C6-2A64-4EC8-956C-A9CC2C8C9DA2}"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6CC08-D76C-49C1-BD80-09B2C346CDD5}" type="slidenum">
              <a:rPr lang="en-US" smtClean="0"/>
              <a:t>‹#›</a:t>
            </a:fld>
            <a:endParaRPr lang="en-US"/>
          </a:p>
        </p:txBody>
      </p:sp>
    </p:spTree>
    <p:extLst>
      <p:ext uri="{BB962C8B-B14F-4D97-AF65-F5344CB8AC3E}">
        <p14:creationId xmlns:p14="http://schemas.microsoft.com/office/powerpoint/2010/main" val="1133738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89D42C6-2A64-4EC8-956C-A9CC2C8C9DA2}" type="datetimeFigureOut">
              <a:rPr lang="en-US" smtClean="0"/>
              <a:t>4/14/2025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C6CC08-D76C-49C1-BD80-09B2C346CDD5}" type="slidenum">
              <a:rPr lang="en-US" smtClean="0"/>
              <a:t>‹#›</a:t>
            </a:fld>
            <a:endParaRPr lang="en-US"/>
          </a:p>
        </p:txBody>
      </p:sp>
    </p:spTree>
    <p:extLst>
      <p:ext uri="{BB962C8B-B14F-4D97-AF65-F5344CB8AC3E}">
        <p14:creationId xmlns:p14="http://schemas.microsoft.com/office/powerpoint/2010/main" val="9104070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6042-7E76-4A0F-AC28-E70900C0C81B}"/>
              </a:ext>
            </a:extLst>
          </p:cNvPr>
          <p:cNvSpPr>
            <a:spLocks noGrp="1"/>
          </p:cNvSpPr>
          <p:nvPr>
            <p:ph type="ctrTitle"/>
          </p:nvPr>
        </p:nvSpPr>
        <p:spPr/>
        <p:txBody>
          <a:bodyPr/>
          <a:lstStyle/>
          <a:p>
            <a:r>
              <a:rPr lang="en-US" dirty="0"/>
              <a:t>PRA (Participatory Rural Appraisal)</a:t>
            </a:r>
          </a:p>
        </p:txBody>
      </p:sp>
      <p:sp>
        <p:nvSpPr>
          <p:cNvPr id="3" name="Subtitle 2">
            <a:extLst>
              <a:ext uri="{FF2B5EF4-FFF2-40B4-BE49-F238E27FC236}">
                <a16:creationId xmlns:a16="http://schemas.microsoft.com/office/drawing/2014/main" id="{CFE7AF4A-F387-4CDB-AF12-C527095E3C67}"/>
              </a:ext>
            </a:extLst>
          </p:cNvPr>
          <p:cNvSpPr>
            <a:spLocks noGrp="1"/>
          </p:cNvSpPr>
          <p:nvPr>
            <p:ph type="subTitle" idx="1"/>
          </p:nvPr>
        </p:nvSpPr>
        <p:spPr/>
        <p:txBody>
          <a:bodyPr/>
          <a:lstStyle/>
          <a:p>
            <a:r>
              <a:rPr lang="en-US" dirty="0"/>
              <a:t>ARIF SUGENG WIDODO</a:t>
            </a:r>
          </a:p>
          <a:p>
            <a:r>
              <a:rPr lang="en-US" dirty="0"/>
              <a:t>SOCIAL SAFEGUARD SPECIALIST </a:t>
            </a:r>
          </a:p>
        </p:txBody>
      </p:sp>
    </p:spTree>
    <p:extLst>
      <p:ext uri="{BB962C8B-B14F-4D97-AF65-F5344CB8AC3E}">
        <p14:creationId xmlns:p14="http://schemas.microsoft.com/office/powerpoint/2010/main" val="265040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5472-683D-4424-B6CE-7065CF3BC6B0}"/>
              </a:ext>
            </a:extLst>
          </p:cNvPr>
          <p:cNvSpPr>
            <a:spLocks noGrp="1"/>
          </p:cNvSpPr>
          <p:nvPr>
            <p:ph type="title"/>
          </p:nvPr>
        </p:nvSpPr>
        <p:spPr/>
        <p:txBody>
          <a:bodyPr/>
          <a:lstStyle/>
          <a:p>
            <a:r>
              <a:rPr lang="en-US" dirty="0" err="1"/>
              <a:t>Kenapa</a:t>
            </a:r>
            <a:r>
              <a:rPr lang="en-US" dirty="0"/>
              <a:t> </a:t>
            </a:r>
            <a:r>
              <a:rPr lang="en-US" dirty="0" err="1"/>
              <a:t>Partisipasi</a:t>
            </a:r>
            <a:r>
              <a:rPr lang="en-US" dirty="0"/>
              <a:t>?</a:t>
            </a:r>
          </a:p>
        </p:txBody>
      </p:sp>
      <p:sp>
        <p:nvSpPr>
          <p:cNvPr id="3" name="Content Placeholder 2">
            <a:extLst>
              <a:ext uri="{FF2B5EF4-FFF2-40B4-BE49-F238E27FC236}">
                <a16:creationId xmlns:a16="http://schemas.microsoft.com/office/drawing/2014/main" id="{3E62DA7A-1296-4991-8534-B932B2898A5C}"/>
              </a:ext>
            </a:extLst>
          </p:cNvPr>
          <p:cNvSpPr>
            <a:spLocks noGrp="1"/>
          </p:cNvSpPr>
          <p:nvPr>
            <p:ph idx="1"/>
          </p:nvPr>
        </p:nvSpPr>
        <p:spPr/>
        <p:txBody>
          <a:bodyPr/>
          <a:lstStyle/>
          <a:p>
            <a:r>
              <a:rPr lang="en-US" dirty="0" err="1"/>
              <a:t>Partisipasi</a:t>
            </a:r>
            <a:r>
              <a:rPr lang="en-US" dirty="0"/>
              <a:t> </a:t>
            </a:r>
            <a:r>
              <a:rPr lang="en-US" dirty="0" err="1"/>
              <a:t>menjadi</a:t>
            </a:r>
            <a:r>
              <a:rPr lang="en-US" dirty="0"/>
              <a:t> </a:t>
            </a:r>
            <a:r>
              <a:rPr lang="en-US" dirty="0" err="1"/>
              <a:t>elemen</a:t>
            </a:r>
            <a:r>
              <a:rPr lang="en-US" dirty="0"/>
              <a:t> </a:t>
            </a:r>
            <a:r>
              <a:rPr lang="en-US" dirty="0" err="1"/>
              <a:t>penting</a:t>
            </a:r>
            <a:r>
              <a:rPr lang="en-US" dirty="0"/>
              <a:t> </a:t>
            </a:r>
            <a:r>
              <a:rPr lang="en-US" dirty="0" err="1"/>
              <a:t>dalam</a:t>
            </a:r>
            <a:r>
              <a:rPr lang="en-US" dirty="0"/>
              <a:t> </a:t>
            </a:r>
            <a:r>
              <a:rPr lang="en-US" dirty="0" err="1"/>
              <a:t>penyelenggaraan</a:t>
            </a:r>
            <a:r>
              <a:rPr lang="en-US" dirty="0"/>
              <a:t> </a:t>
            </a:r>
            <a:r>
              <a:rPr lang="en-US" dirty="0" err="1"/>
              <a:t>pemerintahan</a:t>
            </a:r>
            <a:r>
              <a:rPr lang="en-US" dirty="0"/>
              <a:t> dan </a:t>
            </a:r>
            <a:r>
              <a:rPr lang="en-US" dirty="0" err="1"/>
              <a:t>pembangunan</a:t>
            </a:r>
            <a:r>
              <a:rPr lang="en-US" dirty="0"/>
              <a:t> pada era </a:t>
            </a:r>
            <a:r>
              <a:rPr lang="en-US" dirty="0" err="1"/>
              <a:t>demokrasi</a:t>
            </a:r>
            <a:r>
              <a:rPr lang="en-US" dirty="0"/>
              <a:t> (</a:t>
            </a:r>
            <a:r>
              <a:rPr lang="en-US" dirty="0" err="1"/>
              <a:t>Gaventa</a:t>
            </a:r>
            <a:r>
              <a:rPr lang="en-US" dirty="0"/>
              <a:t>, 2005) dan pada arena </a:t>
            </a:r>
            <a:r>
              <a:rPr lang="en-US" dirty="0" err="1"/>
              <a:t>itu</a:t>
            </a:r>
            <a:r>
              <a:rPr lang="en-US" dirty="0"/>
              <a:t> </a:t>
            </a:r>
            <a:r>
              <a:rPr lang="en-US" dirty="0" err="1"/>
              <a:t>diperlukan</a:t>
            </a:r>
            <a:r>
              <a:rPr lang="en-US" dirty="0"/>
              <a:t> </a:t>
            </a:r>
            <a:r>
              <a:rPr lang="en-US" dirty="0" err="1"/>
              <a:t>metode</a:t>
            </a:r>
            <a:r>
              <a:rPr lang="en-US" dirty="0"/>
              <a:t> yang </a:t>
            </a:r>
            <a:r>
              <a:rPr lang="en-US" dirty="0" err="1"/>
              <a:t>efektif</a:t>
            </a:r>
            <a:r>
              <a:rPr lang="en-US" dirty="0"/>
              <a:t> </a:t>
            </a:r>
            <a:r>
              <a:rPr lang="en-US" dirty="0" err="1"/>
              <a:t>untuk</a:t>
            </a:r>
            <a:r>
              <a:rPr lang="en-US" dirty="0"/>
              <a:t> </a:t>
            </a:r>
            <a:r>
              <a:rPr lang="en-US" dirty="0" err="1"/>
              <a:t>menumbuhkan</a:t>
            </a:r>
            <a:r>
              <a:rPr lang="en-US" dirty="0"/>
              <a:t> </a:t>
            </a:r>
            <a:r>
              <a:rPr lang="en-US" dirty="0" err="1"/>
              <a:t>partisipasi</a:t>
            </a:r>
            <a:r>
              <a:rPr lang="en-US" dirty="0"/>
              <a:t> </a:t>
            </a:r>
            <a:r>
              <a:rPr lang="en-US" dirty="0" err="1"/>
              <a:t>masyarakat</a:t>
            </a:r>
            <a:r>
              <a:rPr lang="en-US" dirty="0"/>
              <a:t> yang </a:t>
            </a:r>
            <a:r>
              <a:rPr lang="en-US" dirty="0" err="1"/>
              <a:t>tinggi</a:t>
            </a:r>
            <a:r>
              <a:rPr lang="en-US" dirty="0"/>
              <a:t>. </a:t>
            </a:r>
            <a:r>
              <a:rPr lang="en-US" dirty="0" err="1"/>
              <a:t>Dalam</a:t>
            </a:r>
            <a:r>
              <a:rPr lang="en-US" dirty="0"/>
              <a:t> agenda </a:t>
            </a:r>
            <a:r>
              <a:rPr lang="en-US" dirty="0" err="1"/>
              <a:t>pembangunan</a:t>
            </a:r>
            <a:r>
              <a:rPr lang="en-US" dirty="0"/>
              <a:t> </a:t>
            </a:r>
            <a:r>
              <a:rPr lang="en-US" dirty="0" err="1"/>
              <a:t>desa</a:t>
            </a:r>
            <a:r>
              <a:rPr lang="en-US" dirty="0"/>
              <a:t>, salah </a:t>
            </a:r>
            <a:r>
              <a:rPr lang="en-US" dirty="0" err="1"/>
              <a:t>satu</a:t>
            </a:r>
            <a:r>
              <a:rPr lang="en-US" dirty="0"/>
              <a:t> </a:t>
            </a:r>
            <a:r>
              <a:rPr lang="en-US" dirty="0" err="1"/>
              <a:t>metode</a:t>
            </a:r>
            <a:r>
              <a:rPr lang="en-US" dirty="0"/>
              <a:t> </a:t>
            </a:r>
            <a:r>
              <a:rPr lang="en-US" dirty="0" err="1"/>
              <a:t>itu</a:t>
            </a:r>
            <a:r>
              <a:rPr lang="en-US" dirty="0"/>
              <a:t> </a:t>
            </a:r>
            <a:r>
              <a:rPr lang="en-US" dirty="0" err="1"/>
              <a:t>adalah</a:t>
            </a:r>
            <a:r>
              <a:rPr lang="en-US" dirty="0"/>
              <a:t> PRA (participatory rural appraisal). PRA </a:t>
            </a:r>
            <a:r>
              <a:rPr lang="en-US" dirty="0" err="1"/>
              <a:t>merupakan</a:t>
            </a:r>
            <a:r>
              <a:rPr lang="en-US" dirty="0"/>
              <a:t> </a:t>
            </a:r>
            <a:r>
              <a:rPr lang="en-US" dirty="0" err="1"/>
              <a:t>perpanjangan</a:t>
            </a:r>
            <a:r>
              <a:rPr lang="en-US" dirty="0"/>
              <a:t> dan </a:t>
            </a:r>
            <a:r>
              <a:rPr lang="en-US" dirty="0" err="1"/>
              <a:t>penerapan</a:t>
            </a:r>
            <a:r>
              <a:rPr lang="en-US" dirty="0"/>
              <a:t> </a:t>
            </a:r>
            <a:r>
              <a:rPr lang="en-US" dirty="0" err="1"/>
              <a:t>dari</a:t>
            </a:r>
            <a:r>
              <a:rPr lang="en-US" dirty="0"/>
              <a:t> </a:t>
            </a:r>
            <a:r>
              <a:rPr lang="en-US" dirty="0" err="1"/>
              <a:t>pemikirian</a:t>
            </a:r>
            <a:r>
              <a:rPr lang="en-US" dirty="0"/>
              <a:t>, </a:t>
            </a:r>
            <a:r>
              <a:rPr lang="en-US" dirty="0" err="1"/>
              <a:t>pendekatan</a:t>
            </a:r>
            <a:r>
              <a:rPr lang="en-US" dirty="0"/>
              <a:t>, dan </a:t>
            </a:r>
            <a:r>
              <a:rPr lang="en-US" dirty="0" err="1"/>
              <a:t>metode</a:t>
            </a:r>
            <a:r>
              <a:rPr lang="en-US" dirty="0"/>
              <a:t> </a:t>
            </a:r>
            <a:r>
              <a:rPr lang="en-US" dirty="0" err="1"/>
              <a:t>antropologi</a:t>
            </a:r>
            <a:r>
              <a:rPr lang="en-US" dirty="0"/>
              <a:t>, </a:t>
            </a:r>
            <a:r>
              <a:rPr lang="en-US" dirty="0" err="1"/>
              <a:t>terutama</a:t>
            </a:r>
            <a:r>
              <a:rPr lang="en-US" dirty="0"/>
              <a:t> </a:t>
            </a:r>
            <a:r>
              <a:rPr lang="en-US" dirty="0" err="1"/>
              <a:t>menyangkut</a:t>
            </a:r>
            <a:r>
              <a:rPr lang="en-US" dirty="0"/>
              <a:t> </a:t>
            </a:r>
            <a:r>
              <a:rPr lang="en-US" dirty="0" err="1"/>
              <a:t>konsep</a:t>
            </a:r>
            <a:r>
              <a:rPr lang="en-US" dirty="0"/>
              <a:t> </a:t>
            </a:r>
            <a:r>
              <a:rPr lang="en-US" dirty="0" err="1"/>
              <a:t>mengenai</a:t>
            </a:r>
            <a:r>
              <a:rPr lang="en-US" dirty="0"/>
              <a:t> </a:t>
            </a:r>
            <a:r>
              <a:rPr lang="en-US" dirty="0" err="1"/>
              <a:t>pembelajaran</a:t>
            </a:r>
            <a:r>
              <a:rPr lang="en-US" dirty="0"/>
              <a:t> yang </a:t>
            </a:r>
            <a:r>
              <a:rPr lang="en-US" dirty="0" err="1"/>
              <a:t>fleksibel</a:t>
            </a:r>
            <a:r>
              <a:rPr lang="en-US" dirty="0"/>
              <a:t> di </a:t>
            </a:r>
            <a:r>
              <a:rPr lang="en-US" dirty="0" err="1"/>
              <a:t>lapangan</a:t>
            </a:r>
            <a:r>
              <a:rPr lang="en-US" dirty="0"/>
              <a:t>, </a:t>
            </a:r>
            <a:r>
              <a:rPr lang="en-US" dirty="0" err="1"/>
              <a:t>nilai</a:t>
            </a:r>
            <a:r>
              <a:rPr lang="en-US" dirty="0"/>
              <a:t> </a:t>
            </a:r>
            <a:r>
              <a:rPr lang="en-US" dirty="0" err="1"/>
              <a:t>penting</a:t>
            </a:r>
            <a:r>
              <a:rPr lang="en-US" dirty="0"/>
              <a:t> </a:t>
            </a:r>
            <a:r>
              <a:rPr lang="en-US" dirty="0" err="1"/>
              <a:t>dari</a:t>
            </a:r>
            <a:r>
              <a:rPr lang="en-US" dirty="0"/>
              <a:t> </a:t>
            </a:r>
            <a:r>
              <a:rPr lang="en-US" dirty="0" err="1"/>
              <a:t>observasi-partisipasi</a:t>
            </a:r>
            <a:r>
              <a:rPr lang="en-US" dirty="0"/>
              <a:t>, </a:t>
            </a:r>
            <a:r>
              <a:rPr lang="en-US" dirty="0" err="1"/>
              <a:t>pentingnya</a:t>
            </a:r>
            <a:r>
              <a:rPr lang="en-US" dirty="0"/>
              <a:t> </a:t>
            </a:r>
            <a:r>
              <a:rPr lang="en-US" dirty="0" err="1"/>
              <a:t>pendekatan</a:t>
            </a:r>
            <a:r>
              <a:rPr lang="en-US" dirty="0"/>
              <a:t> (rapport), </a:t>
            </a:r>
            <a:r>
              <a:rPr lang="en-US" dirty="0" err="1"/>
              <a:t>pembedaan</a:t>
            </a:r>
            <a:r>
              <a:rPr lang="en-US" dirty="0"/>
              <a:t> </a:t>
            </a:r>
            <a:r>
              <a:rPr lang="en-US" dirty="0" err="1"/>
              <a:t>cara</a:t>
            </a:r>
            <a:r>
              <a:rPr lang="en-US" dirty="0"/>
              <a:t> </a:t>
            </a:r>
            <a:r>
              <a:rPr lang="en-US" dirty="0" err="1"/>
              <a:t>pandang</a:t>
            </a:r>
            <a:r>
              <a:rPr lang="en-US" dirty="0"/>
              <a:t> </a:t>
            </a:r>
            <a:r>
              <a:rPr lang="en-US" dirty="0" err="1"/>
              <a:t>etik</a:t>
            </a:r>
            <a:r>
              <a:rPr lang="en-US" dirty="0"/>
              <a:t> (</a:t>
            </a:r>
            <a:r>
              <a:rPr lang="en-US" dirty="0" err="1"/>
              <a:t>cara</a:t>
            </a:r>
            <a:r>
              <a:rPr lang="en-US" dirty="0"/>
              <a:t> </a:t>
            </a:r>
            <a:r>
              <a:rPr lang="en-US" dirty="0" err="1"/>
              <a:t>pandang</a:t>
            </a:r>
            <a:r>
              <a:rPr lang="en-US" dirty="0"/>
              <a:t> </a:t>
            </a:r>
            <a:r>
              <a:rPr lang="en-US" dirty="0" err="1"/>
              <a:t>peniliti</a:t>
            </a:r>
            <a:r>
              <a:rPr lang="en-US" dirty="0"/>
              <a:t>) dan </a:t>
            </a:r>
            <a:r>
              <a:rPr lang="en-US" dirty="0" err="1"/>
              <a:t>emik</a:t>
            </a:r>
            <a:r>
              <a:rPr lang="en-US" dirty="0"/>
              <a:t> (</a:t>
            </a:r>
            <a:r>
              <a:rPr lang="en-US" dirty="0" err="1"/>
              <a:t>cara</a:t>
            </a:r>
            <a:r>
              <a:rPr lang="en-US" dirty="0"/>
              <a:t> </a:t>
            </a:r>
            <a:r>
              <a:rPr lang="en-US" dirty="0" err="1"/>
              <a:t>pandang</a:t>
            </a:r>
            <a:r>
              <a:rPr lang="en-US" dirty="0"/>
              <a:t> </a:t>
            </a:r>
            <a:r>
              <a:rPr lang="en-US" dirty="0" err="1"/>
              <a:t>anggota</a:t>
            </a:r>
            <a:r>
              <a:rPr lang="en-US" dirty="0"/>
              <a:t> </a:t>
            </a:r>
            <a:r>
              <a:rPr lang="en-US" dirty="0" err="1"/>
              <a:t>komunitas</a:t>
            </a:r>
            <a:r>
              <a:rPr lang="en-US" dirty="0"/>
              <a:t>), </a:t>
            </a:r>
            <a:r>
              <a:rPr lang="en-US" dirty="0" err="1"/>
              <a:t>serta</a:t>
            </a:r>
            <a:r>
              <a:rPr lang="en-US" dirty="0"/>
              <a:t> </a:t>
            </a:r>
            <a:r>
              <a:rPr lang="en-US" dirty="0" err="1"/>
              <a:t>validitas</a:t>
            </a:r>
            <a:r>
              <a:rPr lang="en-US" dirty="0"/>
              <a:t> </a:t>
            </a:r>
            <a:r>
              <a:rPr lang="en-US" dirty="0" err="1"/>
              <a:t>dari</a:t>
            </a:r>
            <a:r>
              <a:rPr lang="en-US" dirty="0"/>
              <a:t> </a:t>
            </a:r>
            <a:r>
              <a:rPr lang="en-US" dirty="0" err="1"/>
              <a:t>pengetahuan</a:t>
            </a:r>
            <a:r>
              <a:rPr lang="en-US" dirty="0"/>
              <a:t> </a:t>
            </a:r>
            <a:r>
              <a:rPr lang="en-US" dirty="0" err="1"/>
              <a:t>lokal</a:t>
            </a:r>
            <a:r>
              <a:rPr lang="en-US" dirty="0"/>
              <a:t> (Chambers, 1994:955).</a:t>
            </a:r>
          </a:p>
        </p:txBody>
      </p:sp>
    </p:spTree>
    <p:extLst>
      <p:ext uri="{BB962C8B-B14F-4D97-AF65-F5344CB8AC3E}">
        <p14:creationId xmlns:p14="http://schemas.microsoft.com/office/powerpoint/2010/main" val="2202901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A776B-BA1F-466B-930A-36648C0BDB92}"/>
              </a:ext>
            </a:extLst>
          </p:cNvPr>
          <p:cNvSpPr>
            <a:spLocks noGrp="1"/>
          </p:cNvSpPr>
          <p:nvPr>
            <p:ph type="title"/>
          </p:nvPr>
        </p:nvSpPr>
        <p:spPr/>
        <p:txBody>
          <a:bodyPr/>
          <a:lstStyle/>
          <a:p>
            <a:r>
              <a:rPr lang="en-US" dirty="0" err="1"/>
              <a:t>Penjelasan</a:t>
            </a:r>
            <a:r>
              <a:rPr lang="en-US" dirty="0"/>
              <a:t> PRA</a:t>
            </a:r>
          </a:p>
        </p:txBody>
      </p:sp>
      <p:sp>
        <p:nvSpPr>
          <p:cNvPr id="3" name="Content Placeholder 2">
            <a:extLst>
              <a:ext uri="{FF2B5EF4-FFF2-40B4-BE49-F238E27FC236}">
                <a16:creationId xmlns:a16="http://schemas.microsoft.com/office/drawing/2014/main" id="{2AC22C26-1856-4513-92CF-7A817766CE94}"/>
              </a:ext>
            </a:extLst>
          </p:cNvPr>
          <p:cNvSpPr>
            <a:spLocks noGrp="1"/>
          </p:cNvSpPr>
          <p:nvPr>
            <p:ph idx="1"/>
          </p:nvPr>
        </p:nvSpPr>
        <p:spPr/>
        <p:txBody>
          <a:bodyPr>
            <a:normAutofit/>
          </a:bodyPr>
          <a:lstStyle/>
          <a:p>
            <a:r>
              <a:rPr lang="en-US" dirty="0"/>
              <a:t>Teknik Participatory Rural Appraisal </a:t>
            </a:r>
            <a:r>
              <a:rPr lang="en-US" dirty="0" err="1"/>
              <a:t>atau</a:t>
            </a:r>
            <a:r>
              <a:rPr lang="en-US" dirty="0"/>
              <a:t> </a:t>
            </a:r>
            <a:r>
              <a:rPr lang="en-US" dirty="0" err="1"/>
              <a:t>biasa</a:t>
            </a:r>
            <a:r>
              <a:rPr lang="en-US" dirty="0"/>
              <a:t> </a:t>
            </a:r>
            <a:r>
              <a:rPr lang="en-US" dirty="0" err="1"/>
              <a:t>disebut</a:t>
            </a:r>
            <a:r>
              <a:rPr lang="en-US" dirty="0"/>
              <a:t> </a:t>
            </a:r>
            <a:r>
              <a:rPr lang="en-US" dirty="0" err="1"/>
              <a:t>dengan</a:t>
            </a:r>
            <a:r>
              <a:rPr lang="en-US" dirty="0"/>
              <a:t> PRA </a:t>
            </a:r>
            <a:r>
              <a:rPr lang="en-US" dirty="0" err="1"/>
              <a:t>adalah</a:t>
            </a:r>
            <a:r>
              <a:rPr lang="en-US" dirty="0"/>
              <a:t> </a:t>
            </a:r>
            <a:r>
              <a:rPr lang="en-US" dirty="0" err="1"/>
              <a:t>teknik</a:t>
            </a:r>
            <a:r>
              <a:rPr lang="en-US" dirty="0"/>
              <a:t> yang </a:t>
            </a:r>
            <a:r>
              <a:rPr lang="en-US" dirty="0" err="1"/>
              <a:t>menekankan</a:t>
            </a:r>
            <a:r>
              <a:rPr lang="en-US" dirty="0"/>
              <a:t> </a:t>
            </a:r>
            <a:r>
              <a:rPr lang="en-US" dirty="0" err="1"/>
              <a:t>partisipasi</a:t>
            </a:r>
            <a:r>
              <a:rPr lang="en-US" dirty="0"/>
              <a:t> </a:t>
            </a:r>
            <a:r>
              <a:rPr lang="en-US" dirty="0" err="1"/>
              <a:t>atau</a:t>
            </a:r>
            <a:r>
              <a:rPr lang="en-US" dirty="0"/>
              <a:t> </a:t>
            </a:r>
            <a:r>
              <a:rPr lang="en-US" dirty="0" err="1"/>
              <a:t>keterlibatan</a:t>
            </a:r>
            <a:r>
              <a:rPr lang="en-US" dirty="0"/>
              <a:t> </a:t>
            </a:r>
            <a:r>
              <a:rPr lang="en-US" dirty="0" err="1"/>
              <a:t>sebuah</a:t>
            </a:r>
            <a:r>
              <a:rPr lang="en-US" dirty="0"/>
              <a:t> </a:t>
            </a:r>
            <a:r>
              <a:rPr lang="en-US" dirty="0" err="1"/>
              <a:t>komunitas</a:t>
            </a:r>
            <a:r>
              <a:rPr lang="en-US" dirty="0"/>
              <a:t> </a:t>
            </a:r>
            <a:r>
              <a:rPr lang="en-US" dirty="0" err="1"/>
              <a:t>dalam</a:t>
            </a:r>
            <a:r>
              <a:rPr lang="en-US" dirty="0"/>
              <a:t> </a:t>
            </a:r>
            <a:r>
              <a:rPr lang="en-US" dirty="0" err="1"/>
              <a:t>semua</a:t>
            </a:r>
            <a:r>
              <a:rPr lang="en-US" dirty="0"/>
              <a:t> </a:t>
            </a:r>
            <a:r>
              <a:rPr lang="en-US" dirty="0" err="1"/>
              <a:t>rangkaian</a:t>
            </a:r>
            <a:r>
              <a:rPr lang="en-US" dirty="0"/>
              <a:t> acara dan </a:t>
            </a:r>
            <a:r>
              <a:rPr lang="en-US" dirty="0" err="1"/>
              <a:t>peningkatan</a:t>
            </a:r>
            <a:r>
              <a:rPr lang="en-US" dirty="0"/>
              <a:t> </a:t>
            </a:r>
            <a:r>
              <a:rPr lang="en-US" dirty="0" err="1"/>
              <a:t>kemandirian</a:t>
            </a:r>
            <a:r>
              <a:rPr lang="en-US" dirty="0"/>
              <a:t> juga </a:t>
            </a:r>
            <a:r>
              <a:rPr lang="en-US" dirty="0" err="1"/>
              <a:t>kekuatan</a:t>
            </a:r>
            <a:r>
              <a:rPr lang="en-US" dirty="0"/>
              <a:t> </a:t>
            </a:r>
            <a:r>
              <a:rPr lang="en-US" dirty="0" err="1"/>
              <a:t>batin</a:t>
            </a:r>
            <a:r>
              <a:rPr lang="en-US" dirty="0"/>
              <a:t> </a:t>
            </a:r>
            <a:r>
              <a:rPr lang="en-US" dirty="0" err="1"/>
              <a:t>masyarakat</a:t>
            </a:r>
            <a:r>
              <a:rPr lang="en-US" dirty="0"/>
              <a:t>.</a:t>
            </a:r>
          </a:p>
          <a:p>
            <a:r>
              <a:rPr lang="en-US" dirty="0" err="1"/>
              <a:t>Tujuan</a:t>
            </a:r>
            <a:r>
              <a:rPr lang="en-US" dirty="0"/>
              <a:t> </a:t>
            </a:r>
            <a:r>
              <a:rPr lang="en-US" dirty="0" err="1"/>
              <a:t>dari</a:t>
            </a:r>
            <a:r>
              <a:rPr lang="en-US" dirty="0"/>
              <a:t> PRA </a:t>
            </a:r>
            <a:r>
              <a:rPr lang="en-US" dirty="0" err="1"/>
              <a:t>ini</a:t>
            </a:r>
            <a:r>
              <a:rPr lang="en-US" dirty="0"/>
              <a:t> </a:t>
            </a:r>
            <a:r>
              <a:rPr lang="en-US" dirty="0" err="1"/>
              <a:t>menurut</a:t>
            </a:r>
            <a:r>
              <a:rPr lang="en-US" dirty="0"/>
              <a:t> (Chambers, 1996) </a:t>
            </a:r>
            <a:r>
              <a:rPr lang="en-US" dirty="0" err="1"/>
              <a:t>merupakan</a:t>
            </a:r>
            <a:r>
              <a:rPr lang="en-US" dirty="0"/>
              <a:t> </a:t>
            </a:r>
            <a:r>
              <a:rPr lang="en-US" dirty="0" err="1"/>
              <a:t>pendekatan</a:t>
            </a:r>
            <a:r>
              <a:rPr lang="en-US" dirty="0"/>
              <a:t> </a:t>
            </a:r>
            <a:r>
              <a:rPr lang="en-US" dirty="0" err="1"/>
              <a:t>atau</a:t>
            </a:r>
            <a:r>
              <a:rPr lang="en-US" dirty="0"/>
              <a:t> </a:t>
            </a:r>
            <a:r>
              <a:rPr lang="en-US" dirty="0" err="1"/>
              <a:t>metode</a:t>
            </a:r>
            <a:r>
              <a:rPr lang="en-US" dirty="0"/>
              <a:t> yang </a:t>
            </a:r>
            <a:r>
              <a:rPr lang="en-US" dirty="0" err="1"/>
              <a:t>memungkinkan</a:t>
            </a:r>
            <a:r>
              <a:rPr lang="en-US" dirty="0"/>
              <a:t> </a:t>
            </a:r>
            <a:r>
              <a:rPr lang="en-US" dirty="0" err="1"/>
              <a:t>masyarakat</a:t>
            </a:r>
            <a:r>
              <a:rPr lang="en-US" dirty="0"/>
              <a:t> </a:t>
            </a:r>
            <a:r>
              <a:rPr lang="en-US" dirty="0" err="1"/>
              <a:t>desa</a:t>
            </a:r>
            <a:r>
              <a:rPr lang="en-US" dirty="0"/>
              <a:t> yang </a:t>
            </a:r>
            <a:r>
              <a:rPr lang="en-US" dirty="0" err="1"/>
              <a:t>saling</a:t>
            </a:r>
            <a:r>
              <a:rPr lang="en-US" dirty="0"/>
              <a:t> </a:t>
            </a:r>
            <a:r>
              <a:rPr lang="en-US" dirty="0" err="1"/>
              <a:t>berbagi</a:t>
            </a:r>
            <a:r>
              <a:rPr lang="en-US" dirty="0"/>
              <a:t> </a:t>
            </a:r>
            <a:r>
              <a:rPr lang="en-US" dirty="0" err="1"/>
              <a:t>meningkatkan</a:t>
            </a:r>
            <a:r>
              <a:rPr lang="en-US" dirty="0"/>
              <a:t> dan </a:t>
            </a:r>
            <a:r>
              <a:rPr lang="en-US" dirty="0" err="1"/>
              <a:t>menganalisis</a:t>
            </a:r>
            <a:r>
              <a:rPr lang="en-US" dirty="0"/>
              <a:t> </a:t>
            </a:r>
            <a:r>
              <a:rPr lang="en-US" dirty="0" err="1"/>
              <a:t>pengetahuan</a:t>
            </a:r>
            <a:r>
              <a:rPr lang="en-US" dirty="0"/>
              <a:t> </a:t>
            </a:r>
            <a:r>
              <a:rPr lang="en-US" dirty="0" err="1"/>
              <a:t>mereka</a:t>
            </a:r>
            <a:r>
              <a:rPr lang="en-US" dirty="0"/>
              <a:t> </a:t>
            </a:r>
            <a:r>
              <a:rPr lang="en-US" dirty="0" err="1"/>
              <a:t>tentang</a:t>
            </a:r>
            <a:r>
              <a:rPr lang="en-US" dirty="0"/>
              <a:t> </a:t>
            </a:r>
            <a:r>
              <a:rPr lang="en-US" dirty="0" err="1"/>
              <a:t>kondisi</a:t>
            </a:r>
            <a:r>
              <a:rPr lang="en-US" dirty="0"/>
              <a:t> dan </a:t>
            </a:r>
            <a:r>
              <a:rPr lang="sv-SE" dirty="0"/>
              <a:t>kehidupan desa serta membuat rencana dan tindakan nyata. </a:t>
            </a:r>
            <a:endParaRPr lang="en-US" dirty="0"/>
          </a:p>
        </p:txBody>
      </p:sp>
    </p:spTree>
    <p:extLst>
      <p:ext uri="{BB962C8B-B14F-4D97-AF65-F5344CB8AC3E}">
        <p14:creationId xmlns:p14="http://schemas.microsoft.com/office/powerpoint/2010/main" val="1984166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3E21-66A0-499B-A7F4-350DB162742F}"/>
              </a:ext>
            </a:extLst>
          </p:cNvPr>
          <p:cNvSpPr>
            <a:spLocks noGrp="1"/>
          </p:cNvSpPr>
          <p:nvPr>
            <p:ph type="title"/>
          </p:nvPr>
        </p:nvSpPr>
        <p:spPr/>
        <p:txBody>
          <a:bodyPr/>
          <a:lstStyle/>
          <a:p>
            <a:r>
              <a:rPr lang="en-US" dirty="0" err="1"/>
              <a:t>Penjelasan</a:t>
            </a:r>
            <a:r>
              <a:rPr lang="en-US" dirty="0"/>
              <a:t> PRA</a:t>
            </a:r>
          </a:p>
        </p:txBody>
      </p:sp>
      <p:sp>
        <p:nvSpPr>
          <p:cNvPr id="3" name="Content Placeholder 2">
            <a:extLst>
              <a:ext uri="{FF2B5EF4-FFF2-40B4-BE49-F238E27FC236}">
                <a16:creationId xmlns:a16="http://schemas.microsoft.com/office/drawing/2014/main" id="{195CAD4C-95DB-404D-9568-4FAF2DA0634A}"/>
              </a:ext>
            </a:extLst>
          </p:cNvPr>
          <p:cNvSpPr>
            <a:spLocks noGrp="1"/>
          </p:cNvSpPr>
          <p:nvPr>
            <p:ph idx="1"/>
          </p:nvPr>
        </p:nvSpPr>
        <p:spPr/>
        <p:txBody>
          <a:bodyPr>
            <a:normAutofit lnSpcReduction="10000"/>
          </a:bodyPr>
          <a:lstStyle/>
          <a:p>
            <a:r>
              <a:rPr lang="en-US" dirty="0"/>
              <a:t>Teknik PRA (Participatory Rural Appraisal) </a:t>
            </a:r>
            <a:r>
              <a:rPr lang="en-US" dirty="0" err="1"/>
              <a:t>menurut</a:t>
            </a:r>
            <a:r>
              <a:rPr lang="en-US" dirty="0"/>
              <a:t> Chambers </a:t>
            </a:r>
            <a:r>
              <a:rPr lang="en-US" dirty="0" err="1"/>
              <a:t>merupakan</a:t>
            </a:r>
            <a:r>
              <a:rPr lang="en-US" dirty="0"/>
              <a:t> </a:t>
            </a:r>
            <a:r>
              <a:rPr lang="en-US" dirty="0" err="1"/>
              <a:t>suatu</a:t>
            </a:r>
            <a:r>
              <a:rPr lang="en-US" dirty="0"/>
              <a:t> </a:t>
            </a:r>
            <a:r>
              <a:rPr lang="en-US" dirty="0" err="1"/>
              <a:t>metode</a:t>
            </a:r>
            <a:r>
              <a:rPr lang="en-US" dirty="0"/>
              <a:t> </a:t>
            </a:r>
            <a:r>
              <a:rPr lang="en-US" dirty="0" err="1"/>
              <a:t>untuk</a:t>
            </a:r>
            <a:r>
              <a:rPr lang="en-US" dirty="0"/>
              <a:t> </a:t>
            </a:r>
            <a:r>
              <a:rPr lang="en-US" dirty="0" err="1"/>
              <a:t>mengajak</a:t>
            </a:r>
            <a:r>
              <a:rPr lang="en-US" dirty="0"/>
              <a:t> </a:t>
            </a:r>
            <a:r>
              <a:rPr lang="en-US" dirty="0" err="1"/>
              <a:t>masyarakat</a:t>
            </a:r>
            <a:r>
              <a:rPr lang="en-US" dirty="0"/>
              <a:t> </a:t>
            </a:r>
            <a:r>
              <a:rPr lang="en-US" dirty="0" err="1"/>
              <a:t>ikut</a:t>
            </a:r>
            <a:r>
              <a:rPr lang="en-US" dirty="0"/>
              <a:t> </a:t>
            </a:r>
            <a:r>
              <a:rPr lang="en-US" dirty="0" err="1"/>
              <a:t>terjun</a:t>
            </a:r>
            <a:r>
              <a:rPr lang="en-US" dirty="0"/>
              <a:t> </a:t>
            </a:r>
            <a:r>
              <a:rPr lang="en-US" dirty="0" err="1"/>
              <a:t>langsung</a:t>
            </a:r>
            <a:r>
              <a:rPr lang="en-US" dirty="0"/>
              <a:t> dan </a:t>
            </a:r>
            <a:r>
              <a:rPr lang="en-US" dirty="0" err="1"/>
              <a:t>berpartisipasi</a:t>
            </a:r>
            <a:r>
              <a:rPr lang="en-US" dirty="0"/>
              <a:t> </a:t>
            </a:r>
            <a:r>
              <a:rPr lang="en-US" dirty="0" err="1"/>
              <a:t>dalam</a:t>
            </a:r>
            <a:r>
              <a:rPr lang="en-US" dirty="0"/>
              <a:t> </a:t>
            </a:r>
            <a:r>
              <a:rPr lang="en-US" dirty="0" err="1"/>
              <a:t>kegiatan</a:t>
            </a:r>
            <a:r>
              <a:rPr lang="en-US" dirty="0"/>
              <a:t> </a:t>
            </a:r>
            <a:r>
              <a:rPr lang="en-US" dirty="0" err="1"/>
              <a:t>pembangunan</a:t>
            </a:r>
            <a:r>
              <a:rPr lang="en-US" dirty="0"/>
              <a:t> </a:t>
            </a:r>
            <a:r>
              <a:rPr lang="en-US" dirty="0" err="1"/>
              <a:t>maupun</a:t>
            </a:r>
            <a:r>
              <a:rPr lang="en-US" dirty="0"/>
              <a:t> </a:t>
            </a:r>
            <a:r>
              <a:rPr lang="en-US" dirty="0" err="1"/>
              <a:t>pengembangan</a:t>
            </a:r>
            <a:r>
              <a:rPr lang="en-US" dirty="0"/>
              <a:t> </a:t>
            </a:r>
            <a:r>
              <a:rPr lang="en-US" dirty="0" err="1"/>
              <a:t>masyarakat</a:t>
            </a:r>
            <a:r>
              <a:rPr lang="en-US" dirty="0"/>
              <a:t>, </a:t>
            </a:r>
            <a:r>
              <a:rPr lang="en-US" dirty="0" err="1"/>
              <a:t>metode</a:t>
            </a:r>
            <a:r>
              <a:rPr lang="en-US" dirty="0"/>
              <a:t> </a:t>
            </a:r>
            <a:r>
              <a:rPr lang="en-US" dirty="0" err="1"/>
              <a:t>partisipasi</a:t>
            </a:r>
            <a:r>
              <a:rPr lang="en-US" dirty="0"/>
              <a:t> </a:t>
            </a:r>
            <a:r>
              <a:rPr lang="en-US" dirty="0" err="1"/>
              <a:t>masyarakat</a:t>
            </a:r>
            <a:r>
              <a:rPr lang="en-US" dirty="0"/>
              <a:t> </a:t>
            </a:r>
            <a:r>
              <a:rPr lang="en-US" dirty="0" err="1"/>
              <a:t>dalam</a:t>
            </a:r>
            <a:r>
              <a:rPr lang="en-US" dirty="0"/>
              <a:t> </a:t>
            </a:r>
            <a:r>
              <a:rPr lang="en-US" dirty="0" err="1"/>
              <a:t>pembangunan</a:t>
            </a:r>
            <a:r>
              <a:rPr lang="en-US" dirty="0"/>
              <a:t> </a:t>
            </a:r>
            <a:r>
              <a:rPr lang="en-US" dirty="0" err="1"/>
              <a:t>dilahirkan</a:t>
            </a:r>
            <a:r>
              <a:rPr lang="en-US" dirty="0"/>
              <a:t> </a:t>
            </a:r>
            <a:r>
              <a:rPr lang="en-US" dirty="0" err="1"/>
              <a:t>karena</a:t>
            </a:r>
            <a:r>
              <a:rPr lang="en-US" dirty="0"/>
              <a:t> </a:t>
            </a:r>
            <a:r>
              <a:rPr lang="en-US" dirty="0" err="1"/>
              <a:t>terdapat</a:t>
            </a:r>
            <a:r>
              <a:rPr lang="en-US" dirty="0"/>
              <a:t> </a:t>
            </a:r>
            <a:r>
              <a:rPr lang="en-US" dirty="0" err="1"/>
              <a:t>kritik</a:t>
            </a:r>
            <a:r>
              <a:rPr lang="en-US" dirty="0"/>
              <a:t> </a:t>
            </a:r>
            <a:r>
              <a:rPr lang="en-US" dirty="0" err="1"/>
              <a:t>bahwa</a:t>
            </a:r>
            <a:r>
              <a:rPr lang="en-US" dirty="0"/>
              <a:t> </a:t>
            </a:r>
            <a:r>
              <a:rPr lang="en-US" dirty="0" err="1"/>
              <a:t>masyarakat</a:t>
            </a:r>
            <a:r>
              <a:rPr lang="en-US" dirty="0"/>
              <a:t> </a:t>
            </a:r>
            <a:r>
              <a:rPr lang="en-US" dirty="0" err="1"/>
              <a:t>hanya</a:t>
            </a:r>
            <a:r>
              <a:rPr lang="en-US" dirty="0"/>
              <a:t> </a:t>
            </a:r>
            <a:r>
              <a:rPr lang="en-US" dirty="0" err="1"/>
              <a:t>dijadikan</a:t>
            </a:r>
            <a:r>
              <a:rPr lang="en-US" dirty="0"/>
              <a:t> </a:t>
            </a:r>
            <a:r>
              <a:rPr lang="en-US" dirty="0" err="1"/>
              <a:t>sebagai</a:t>
            </a:r>
            <a:r>
              <a:rPr lang="en-US" dirty="0"/>
              <a:t> </a:t>
            </a:r>
            <a:r>
              <a:rPr lang="en-US" dirty="0" err="1"/>
              <a:t>objek</a:t>
            </a:r>
            <a:r>
              <a:rPr lang="en-US" dirty="0"/>
              <a:t> </a:t>
            </a:r>
            <a:r>
              <a:rPr lang="en-US" dirty="0" err="1"/>
              <a:t>bukan</a:t>
            </a:r>
            <a:r>
              <a:rPr lang="en-US" dirty="0"/>
              <a:t> </a:t>
            </a:r>
            <a:r>
              <a:rPr lang="en-US" dirty="0" err="1"/>
              <a:t>subjek</a:t>
            </a:r>
            <a:r>
              <a:rPr lang="en-US" dirty="0"/>
              <a:t>.</a:t>
            </a:r>
          </a:p>
          <a:p>
            <a:r>
              <a:rPr lang="en-US" dirty="0" err="1"/>
              <a:t>Sedangkan</a:t>
            </a:r>
            <a:r>
              <a:rPr lang="en-US" dirty="0"/>
              <a:t> </a:t>
            </a:r>
            <a:r>
              <a:rPr lang="en-US" dirty="0" err="1"/>
              <a:t>menurut</a:t>
            </a:r>
            <a:r>
              <a:rPr lang="en-US" dirty="0"/>
              <a:t> </a:t>
            </a:r>
            <a:r>
              <a:rPr lang="en-US" dirty="0" err="1"/>
              <a:t>Adimihardja</a:t>
            </a:r>
            <a:r>
              <a:rPr lang="en-US" dirty="0"/>
              <a:t> dan </a:t>
            </a:r>
            <a:r>
              <a:rPr lang="en-US" dirty="0" err="1"/>
              <a:t>Hikmat</a:t>
            </a:r>
            <a:r>
              <a:rPr lang="en-US" dirty="0"/>
              <a:t>, </a:t>
            </a:r>
            <a:r>
              <a:rPr lang="en-US" dirty="0" err="1"/>
              <a:t>terdapat</a:t>
            </a:r>
            <a:r>
              <a:rPr lang="en-US" dirty="0"/>
              <a:t> </a:t>
            </a:r>
            <a:r>
              <a:rPr lang="en-US" dirty="0" err="1"/>
              <a:t>prinsip-prinsip</a:t>
            </a:r>
            <a:r>
              <a:rPr lang="en-US" dirty="0"/>
              <a:t> </a:t>
            </a:r>
            <a:r>
              <a:rPr lang="en-US" dirty="0" err="1"/>
              <a:t>dalam</a:t>
            </a:r>
            <a:r>
              <a:rPr lang="en-US" dirty="0"/>
              <a:t> </a:t>
            </a:r>
            <a:r>
              <a:rPr lang="en-US" dirty="0" err="1"/>
              <a:t>penerapan</a:t>
            </a:r>
            <a:r>
              <a:rPr lang="en-US" dirty="0"/>
              <a:t> </a:t>
            </a:r>
            <a:r>
              <a:rPr lang="en-US" dirty="0" err="1"/>
              <a:t>teknik</a:t>
            </a:r>
            <a:r>
              <a:rPr lang="en-US" dirty="0"/>
              <a:t> PRA, </a:t>
            </a:r>
            <a:r>
              <a:rPr lang="en-US" dirty="0" err="1"/>
              <a:t>yaitu</a:t>
            </a:r>
            <a:r>
              <a:rPr lang="en-US" dirty="0"/>
              <a:t>: Masyarakat </a:t>
            </a:r>
            <a:r>
              <a:rPr lang="en-US" dirty="0" err="1"/>
              <a:t>harus</a:t>
            </a:r>
            <a:r>
              <a:rPr lang="en-US" dirty="0"/>
              <a:t> </a:t>
            </a:r>
            <a:r>
              <a:rPr lang="en-US" dirty="0" err="1"/>
              <a:t>dipandang</a:t>
            </a:r>
            <a:r>
              <a:rPr lang="en-US" dirty="0"/>
              <a:t> </a:t>
            </a:r>
            <a:r>
              <a:rPr lang="en-US" dirty="0" err="1"/>
              <a:t>sebagai</a:t>
            </a:r>
            <a:r>
              <a:rPr lang="en-US" dirty="0"/>
              <a:t> </a:t>
            </a:r>
            <a:r>
              <a:rPr lang="en-US" dirty="0" err="1"/>
              <a:t>sebuah</a:t>
            </a:r>
            <a:r>
              <a:rPr lang="en-US" dirty="0"/>
              <a:t> </a:t>
            </a:r>
            <a:r>
              <a:rPr lang="en-US" dirty="0" err="1"/>
              <a:t>subjek</a:t>
            </a:r>
            <a:r>
              <a:rPr lang="en-US" dirty="0"/>
              <a:t> </a:t>
            </a:r>
            <a:r>
              <a:rPr lang="en-US" dirty="0" err="1"/>
              <a:t>bukan</a:t>
            </a:r>
            <a:r>
              <a:rPr lang="en-US" dirty="0"/>
              <a:t> </a:t>
            </a:r>
            <a:r>
              <a:rPr lang="en-US" dirty="0" err="1"/>
              <a:t>objek</a:t>
            </a:r>
            <a:r>
              <a:rPr lang="en-US" dirty="0"/>
              <a:t>, </a:t>
            </a:r>
            <a:r>
              <a:rPr lang="en-US" dirty="0" err="1"/>
              <a:t>seorang</a:t>
            </a:r>
            <a:r>
              <a:rPr lang="en-US" dirty="0"/>
              <a:t> </a:t>
            </a:r>
            <a:r>
              <a:rPr lang="en-US" dirty="0" err="1"/>
              <a:t>peneliti</a:t>
            </a:r>
            <a:r>
              <a:rPr lang="en-US" dirty="0"/>
              <a:t> </a:t>
            </a:r>
            <a:r>
              <a:rPr lang="en-US" dirty="0" err="1"/>
              <a:t>harus</a:t>
            </a:r>
            <a:r>
              <a:rPr lang="en-US" dirty="0"/>
              <a:t> </a:t>
            </a:r>
            <a:r>
              <a:rPr lang="en-US" dirty="0" err="1"/>
              <a:t>memposisikan</a:t>
            </a:r>
            <a:r>
              <a:rPr lang="en-US" dirty="0"/>
              <a:t> </a:t>
            </a:r>
            <a:r>
              <a:rPr lang="en-US" dirty="0" err="1"/>
              <a:t>dirinya</a:t>
            </a:r>
            <a:r>
              <a:rPr lang="en-US" dirty="0"/>
              <a:t> </a:t>
            </a:r>
            <a:r>
              <a:rPr lang="en-US" dirty="0" err="1"/>
              <a:t>sebagai</a:t>
            </a:r>
            <a:r>
              <a:rPr lang="en-US" dirty="0"/>
              <a:t> insider </a:t>
            </a:r>
            <a:r>
              <a:rPr lang="en-US" dirty="0" err="1"/>
              <a:t>bukan</a:t>
            </a:r>
            <a:r>
              <a:rPr lang="en-US" dirty="0"/>
              <a:t> </a:t>
            </a:r>
            <a:r>
              <a:rPr lang="en-US" dirty="0" err="1"/>
              <a:t>sebagai</a:t>
            </a:r>
            <a:r>
              <a:rPr lang="en-US" dirty="0"/>
              <a:t> outsider, dan </a:t>
            </a:r>
            <a:r>
              <a:rPr lang="en-US" dirty="0" err="1"/>
              <a:t>pemberdayaan</a:t>
            </a:r>
            <a:r>
              <a:rPr lang="en-US" dirty="0"/>
              <a:t> dan </a:t>
            </a:r>
            <a:r>
              <a:rPr lang="en-US" dirty="0" err="1"/>
              <a:t>partisipatif</a:t>
            </a:r>
            <a:r>
              <a:rPr lang="en-US" dirty="0"/>
              <a:t> </a:t>
            </a:r>
            <a:r>
              <a:rPr lang="en-US" dirty="0" err="1"/>
              <a:t>masyarakat</a:t>
            </a:r>
            <a:r>
              <a:rPr lang="en-US" dirty="0"/>
              <a:t> </a:t>
            </a:r>
            <a:r>
              <a:rPr lang="en-US" dirty="0" err="1"/>
              <a:t>dalam</a:t>
            </a:r>
            <a:r>
              <a:rPr lang="en-US" dirty="0"/>
              <a:t> </a:t>
            </a:r>
            <a:r>
              <a:rPr lang="en-US" dirty="0" err="1"/>
              <a:t>menentukan</a:t>
            </a:r>
            <a:r>
              <a:rPr lang="en-US" dirty="0"/>
              <a:t> </a:t>
            </a:r>
            <a:r>
              <a:rPr lang="en-US" dirty="0" err="1"/>
              <a:t>indikator</a:t>
            </a:r>
            <a:r>
              <a:rPr lang="en-US" dirty="0"/>
              <a:t> </a:t>
            </a:r>
            <a:r>
              <a:rPr lang="en-US" dirty="0" err="1"/>
              <a:t>sosial</a:t>
            </a:r>
            <a:r>
              <a:rPr lang="en-US" dirty="0"/>
              <a:t> (</a:t>
            </a:r>
            <a:r>
              <a:rPr lang="en-US" dirty="0" err="1"/>
              <a:t>indikator</a:t>
            </a:r>
            <a:r>
              <a:rPr lang="en-US" dirty="0"/>
              <a:t> </a:t>
            </a:r>
            <a:r>
              <a:rPr lang="en-US" dirty="0" err="1"/>
              <a:t>evaluasi</a:t>
            </a:r>
            <a:r>
              <a:rPr lang="en-US" dirty="0"/>
              <a:t> </a:t>
            </a:r>
            <a:r>
              <a:rPr lang="en-US" dirty="0" err="1"/>
              <a:t>partisipatif</a:t>
            </a:r>
            <a:r>
              <a:rPr lang="en-US" dirty="0"/>
              <a:t>)(</a:t>
            </a:r>
            <a:r>
              <a:rPr lang="en-US" dirty="0" err="1"/>
              <a:t>Yudha</a:t>
            </a:r>
            <a:r>
              <a:rPr lang="en-US" dirty="0"/>
              <a:t>, 2019).</a:t>
            </a:r>
          </a:p>
          <a:p>
            <a:r>
              <a:rPr lang="en-US" dirty="0"/>
              <a:t>PRA </a:t>
            </a:r>
            <a:r>
              <a:rPr lang="en-US" dirty="0" err="1"/>
              <a:t>merupakan</a:t>
            </a:r>
            <a:r>
              <a:rPr lang="en-US" dirty="0"/>
              <a:t> </a:t>
            </a:r>
            <a:r>
              <a:rPr lang="en-US" dirty="0" err="1"/>
              <a:t>metode</a:t>
            </a:r>
            <a:r>
              <a:rPr lang="en-US" dirty="0"/>
              <a:t> yang sangat </a:t>
            </a:r>
            <a:r>
              <a:rPr lang="en-US" dirty="0" err="1"/>
              <a:t>tepercaya</a:t>
            </a:r>
            <a:r>
              <a:rPr lang="en-US" dirty="0"/>
              <a:t> </a:t>
            </a:r>
            <a:r>
              <a:rPr lang="en-US" dirty="0" err="1"/>
              <a:t>untuk</a:t>
            </a:r>
            <a:r>
              <a:rPr lang="en-US" dirty="0"/>
              <a:t> program </a:t>
            </a:r>
            <a:r>
              <a:rPr lang="en-US" dirty="0" err="1"/>
              <a:t>pemberdayaan</a:t>
            </a:r>
            <a:r>
              <a:rPr lang="en-US" dirty="0"/>
              <a:t> </a:t>
            </a:r>
            <a:r>
              <a:rPr lang="en-US" dirty="0" err="1"/>
              <a:t>masyarakat</a:t>
            </a:r>
            <a:r>
              <a:rPr lang="en-US" dirty="0"/>
              <a:t> (Sinha, 1997; </a:t>
            </a:r>
            <a:r>
              <a:rPr lang="en-US" dirty="0" err="1"/>
              <a:t>Mikkelson</a:t>
            </a:r>
            <a:r>
              <a:rPr lang="en-US" dirty="0"/>
              <a:t>, 2011).</a:t>
            </a:r>
          </a:p>
        </p:txBody>
      </p:sp>
    </p:spTree>
    <p:extLst>
      <p:ext uri="{BB962C8B-B14F-4D97-AF65-F5344CB8AC3E}">
        <p14:creationId xmlns:p14="http://schemas.microsoft.com/office/powerpoint/2010/main" val="2358413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7D0ED-5365-4656-B970-3E1ACEC3E004}"/>
              </a:ext>
            </a:extLst>
          </p:cNvPr>
          <p:cNvSpPr>
            <a:spLocks noGrp="1"/>
          </p:cNvSpPr>
          <p:nvPr>
            <p:ph type="title"/>
          </p:nvPr>
        </p:nvSpPr>
        <p:spPr/>
        <p:txBody>
          <a:bodyPr/>
          <a:lstStyle/>
          <a:p>
            <a:r>
              <a:rPr lang="en-US" dirty="0" err="1"/>
              <a:t>Prinsip</a:t>
            </a:r>
            <a:r>
              <a:rPr lang="en-US" dirty="0"/>
              <a:t> PRA</a:t>
            </a:r>
          </a:p>
        </p:txBody>
      </p:sp>
      <p:sp>
        <p:nvSpPr>
          <p:cNvPr id="3" name="Content Placeholder 2">
            <a:extLst>
              <a:ext uri="{FF2B5EF4-FFF2-40B4-BE49-F238E27FC236}">
                <a16:creationId xmlns:a16="http://schemas.microsoft.com/office/drawing/2014/main" id="{DF609562-30DF-44EE-BB40-7A8F65AA7D34}"/>
              </a:ext>
            </a:extLst>
          </p:cNvPr>
          <p:cNvSpPr>
            <a:spLocks noGrp="1"/>
          </p:cNvSpPr>
          <p:nvPr>
            <p:ph idx="1"/>
          </p:nvPr>
        </p:nvSpPr>
        <p:spPr/>
        <p:txBody>
          <a:bodyPr>
            <a:normAutofit/>
          </a:bodyPr>
          <a:lstStyle/>
          <a:p>
            <a:r>
              <a:rPr lang="en-US" dirty="0"/>
              <a:t>(1)They do it, </a:t>
            </a:r>
            <a:r>
              <a:rPr lang="en-US" dirty="0" err="1"/>
              <a:t>prinsip</a:t>
            </a:r>
            <a:r>
              <a:rPr lang="en-US" dirty="0"/>
              <a:t> </a:t>
            </a:r>
            <a:r>
              <a:rPr lang="en-US" dirty="0" err="1"/>
              <a:t>ini</a:t>
            </a:r>
            <a:r>
              <a:rPr lang="en-US" dirty="0"/>
              <a:t> </a:t>
            </a:r>
            <a:r>
              <a:rPr lang="en-US" dirty="0" err="1"/>
              <a:t>menyatakan</a:t>
            </a:r>
            <a:r>
              <a:rPr lang="en-US" dirty="0"/>
              <a:t> </a:t>
            </a:r>
            <a:r>
              <a:rPr lang="en-US" dirty="0" err="1"/>
              <a:t>bahwa</a:t>
            </a:r>
            <a:r>
              <a:rPr lang="en-US" dirty="0"/>
              <a:t> </a:t>
            </a:r>
            <a:r>
              <a:rPr lang="en-US" dirty="0" err="1"/>
              <a:t>dalam</a:t>
            </a:r>
            <a:r>
              <a:rPr lang="en-US" dirty="0"/>
              <a:t> </a:t>
            </a:r>
            <a:r>
              <a:rPr lang="en-US" dirty="0" err="1"/>
              <a:t>pelaksanaan</a:t>
            </a:r>
            <a:r>
              <a:rPr lang="en-US" dirty="0"/>
              <a:t> PRA </a:t>
            </a:r>
            <a:r>
              <a:rPr lang="en-US" dirty="0" err="1"/>
              <a:t>praktikan</a:t>
            </a:r>
            <a:r>
              <a:rPr lang="en-US" dirty="0"/>
              <a:t> </a:t>
            </a:r>
            <a:r>
              <a:rPr lang="en-US" dirty="0" err="1"/>
              <a:t>hanya</a:t>
            </a:r>
            <a:r>
              <a:rPr lang="en-US" dirty="0"/>
              <a:t> </a:t>
            </a:r>
            <a:r>
              <a:rPr lang="en-US" dirty="0" err="1"/>
              <a:t>sebagai</a:t>
            </a:r>
            <a:r>
              <a:rPr lang="en-US" dirty="0"/>
              <a:t> </a:t>
            </a:r>
            <a:r>
              <a:rPr lang="en-US" dirty="0" err="1"/>
              <a:t>fasilitator</a:t>
            </a:r>
            <a:r>
              <a:rPr lang="en-US" dirty="0"/>
              <a:t> </a:t>
            </a:r>
            <a:r>
              <a:rPr lang="en-US" dirty="0" err="1"/>
              <a:t>artinya</a:t>
            </a:r>
            <a:r>
              <a:rPr lang="en-US" dirty="0"/>
              <a:t> </a:t>
            </a:r>
            <a:r>
              <a:rPr lang="en-US" dirty="0" err="1"/>
              <a:t>mereka</a:t>
            </a:r>
            <a:r>
              <a:rPr lang="en-US" dirty="0"/>
              <a:t> </a:t>
            </a:r>
            <a:r>
              <a:rPr lang="en-US" dirty="0" err="1"/>
              <a:t>mendorong</a:t>
            </a:r>
            <a:r>
              <a:rPr lang="en-US" dirty="0"/>
              <a:t> proses </a:t>
            </a:r>
            <a:r>
              <a:rPr lang="en-US" dirty="0" err="1"/>
              <a:t>perubahan</a:t>
            </a:r>
            <a:r>
              <a:rPr lang="en-US" dirty="0"/>
              <a:t> </a:t>
            </a:r>
            <a:r>
              <a:rPr lang="en-US" dirty="0" err="1"/>
              <a:t>secara</a:t>
            </a:r>
            <a:r>
              <a:rPr lang="en-US" dirty="0"/>
              <a:t> </a:t>
            </a:r>
            <a:r>
              <a:rPr lang="en-US" dirty="0" err="1"/>
              <a:t>partisipatif</a:t>
            </a:r>
            <a:r>
              <a:rPr lang="en-US" dirty="0"/>
              <a:t> yang </a:t>
            </a:r>
            <a:r>
              <a:rPr lang="en-US" dirty="0" err="1"/>
              <a:t>bersumber</a:t>
            </a:r>
            <a:r>
              <a:rPr lang="en-US" dirty="0"/>
              <a:t> </a:t>
            </a:r>
            <a:r>
              <a:rPr lang="en-US" dirty="0" err="1"/>
              <a:t>dari</a:t>
            </a:r>
            <a:r>
              <a:rPr lang="en-US" dirty="0"/>
              <a:t> </a:t>
            </a:r>
            <a:r>
              <a:rPr lang="en-US" dirty="0" err="1"/>
              <a:t>dalam</a:t>
            </a:r>
            <a:r>
              <a:rPr lang="en-US" dirty="0"/>
              <a:t> </a:t>
            </a:r>
            <a:r>
              <a:rPr lang="en-US" dirty="0" err="1"/>
              <a:t>diri</a:t>
            </a:r>
            <a:r>
              <a:rPr lang="en-US" dirty="0"/>
              <a:t> </a:t>
            </a:r>
            <a:r>
              <a:rPr lang="en-US" dirty="0" err="1"/>
              <a:t>masyarakat</a:t>
            </a:r>
            <a:r>
              <a:rPr lang="en-US" dirty="0"/>
              <a:t> </a:t>
            </a:r>
            <a:r>
              <a:rPr lang="en-US" dirty="0" err="1"/>
              <a:t>itu</a:t>
            </a:r>
            <a:r>
              <a:rPr lang="en-US" dirty="0"/>
              <a:t> </a:t>
            </a:r>
            <a:r>
              <a:rPr lang="en-US" dirty="0" err="1"/>
              <a:t>sendiri</a:t>
            </a:r>
            <a:r>
              <a:rPr lang="en-US" dirty="0"/>
              <a:t>. </a:t>
            </a:r>
            <a:r>
              <a:rPr lang="en-US" dirty="0" err="1"/>
              <a:t>Sedangkan</a:t>
            </a:r>
            <a:r>
              <a:rPr lang="en-US" dirty="0"/>
              <a:t> </a:t>
            </a:r>
            <a:r>
              <a:rPr lang="en-US" dirty="0" err="1"/>
              <a:t>masyarakat</a:t>
            </a:r>
            <a:r>
              <a:rPr lang="en-US" dirty="0"/>
              <a:t> </a:t>
            </a:r>
            <a:r>
              <a:rPr lang="en-US" dirty="0" err="1"/>
              <a:t>sebagai</a:t>
            </a:r>
            <a:r>
              <a:rPr lang="en-US" dirty="0"/>
              <a:t> </a:t>
            </a:r>
            <a:r>
              <a:rPr lang="en-US" dirty="0" err="1"/>
              <a:t>pelaku</a:t>
            </a:r>
            <a:r>
              <a:rPr lang="en-US" dirty="0"/>
              <a:t> </a:t>
            </a:r>
            <a:r>
              <a:rPr lang="en-US" dirty="0" err="1"/>
              <a:t>dalam</a:t>
            </a:r>
            <a:r>
              <a:rPr lang="en-US" dirty="0"/>
              <a:t> </a:t>
            </a:r>
            <a:r>
              <a:rPr lang="en-US" dirty="0" err="1"/>
              <a:t>pembangunan</a:t>
            </a:r>
            <a:r>
              <a:rPr lang="en-US" dirty="0"/>
              <a:t> </a:t>
            </a:r>
            <a:r>
              <a:rPr lang="en-US" dirty="0" err="1"/>
              <a:t>memiliki</a:t>
            </a:r>
            <a:r>
              <a:rPr lang="en-US" dirty="0"/>
              <a:t> arti </a:t>
            </a:r>
            <a:r>
              <a:rPr lang="en-US" dirty="0" err="1"/>
              <a:t>bahwa</a:t>
            </a:r>
            <a:r>
              <a:rPr lang="en-US" dirty="0"/>
              <a:t> </a:t>
            </a:r>
            <a:r>
              <a:rPr lang="en-US" dirty="0" err="1"/>
              <a:t>mulai</a:t>
            </a:r>
            <a:r>
              <a:rPr lang="en-US" dirty="0"/>
              <a:t> </a:t>
            </a:r>
            <a:r>
              <a:rPr lang="en-US" dirty="0" err="1"/>
              <a:t>dari</a:t>
            </a:r>
            <a:r>
              <a:rPr lang="en-US" dirty="0"/>
              <a:t> </a:t>
            </a:r>
            <a:r>
              <a:rPr lang="en-US" dirty="0" err="1"/>
              <a:t>mengidentifikasi</a:t>
            </a:r>
            <a:r>
              <a:rPr lang="en-US" dirty="0"/>
              <a:t> </a:t>
            </a:r>
            <a:r>
              <a:rPr lang="en-US" dirty="0" err="1"/>
              <a:t>masalah</a:t>
            </a:r>
            <a:r>
              <a:rPr lang="en-US" dirty="0"/>
              <a:t> </a:t>
            </a:r>
            <a:r>
              <a:rPr lang="en-US" dirty="0" err="1"/>
              <a:t>sampai</a:t>
            </a:r>
            <a:r>
              <a:rPr lang="en-US" dirty="0"/>
              <a:t> </a:t>
            </a:r>
            <a:r>
              <a:rPr lang="en-US" dirty="0" err="1"/>
              <a:t>dengan</a:t>
            </a:r>
            <a:r>
              <a:rPr lang="en-US" dirty="0"/>
              <a:t> </a:t>
            </a:r>
            <a:r>
              <a:rPr lang="en-US" dirty="0" err="1"/>
              <a:t>perencanaan</a:t>
            </a:r>
            <a:r>
              <a:rPr lang="en-US" dirty="0"/>
              <a:t> </a:t>
            </a:r>
            <a:r>
              <a:rPr lang="en-US" dirty="0" err="1"/>
              <a:t>kegiatan</a:t>
            </a:r>
            <a:r>
              <a:rPr lang="en-US" dirty="0"/>
              <a:t> dan </a:t>
            </a:r>
            <a:r>
              <a:rPr lang="en-US" dirty="0" err="1"/>
              <a:t>implementasinya</a:t>
            </a:r>
            <a:r>
              <a:rPr lang="en-US" dirty="0"/>
              <a:t> </a:t>
            </a:r>
            <a:r>
              <a:rPr lang="en-US" dirty="0" err="1"/>
              <a:t>dilakukan</a:t>
            </a:r>
            <a:r>
              <a:rPr lang="en-US" dirty="0"/>
              <a:t> oleh </a:t>
            </a:r>
            <a:r>
              <a:rPr lang="en-US" dirty="0" err="1"/>
              <a:t>masyarakat</a:t>
            </a:r>
            <a:r>
              <a:rPr lang="en-US" dirty="0"/>
              <a:t>.</a:t>
            </a:r>
          </a:p>
          <a:p>
            <a:r>
              <a:rPr lang="en-US" dirty="0"/>
              <a:t>(2)Critical awareness, </a:t>
            </a:r>
            <a:r>
              <a:rPr lang="en-US" dirty="0" err="1"/>
              <a:t>bermakna</a:t>
            </a:r>
            <a:r>
              <a:rPr lang="en-US" dirty="0"/>
              <a:t> </a:t>
            </a:r>
            <a:r>
              <a:rPr lang="en-US" dirty="0" err="1"/>
              <a:t>bahwa</a:t>
            </a:r>
            <a:r>
              <a:rPr lang="en-US" dirty="0"/>
              <a:t> </a:t>
            </a:r>
            <a:r>
              <a:rPr lang="en-US" dirty="0" err="1"/>
              <a:t>fasilitator</a:t>
            </a:r>
            <a:r>
              <a:rPr lang="en-US" dirty="0"/>
              <a:t> </a:t>
            </a:r>
            <a:r>
              <a:rPr lang="en-US" dirty="0" err="1"/>
              <a:t>harus</a:t>
            </a:r>
            <a:r>
              <a:rPr lang="en-US" dirty="0"/>
              <a:t> </a:t>
            </a:r>
            <a:r>
              <a:rPr lang="en-US" dirty="0" err="1"/>
              <a:t>bisa</a:t>
            </a:r>
            <a:r>
              <a:rPr lang="en-US" dirty="0"/>
              <a:t> </a:t>
            </a:r>
            <a:r>
              <a:rPr lang="en-US" dirty="0" err="1"/>
              <a:t>mengajak</a:t>
            </a:r>
            <a:r>
              <a:rPr lang="en-US" dirty="0"/>
              <a:t> </a:t>
            </a:r>
            <a:r>
              <a:rPr lang="en-US" dirty="0" err="1"/>
              <a:t>masyarakat</a:t>
            </a:r>
            <a:r>
              <a:rPr lang="en-US" dirty="0"/>
              <a:t> </a:t>
            </a:r>
            <a:r>
              <a:rPr lang="en-US" dirty="0" err="1"/>
              <a:t>untuk</a:t>
            </a:r>
            <a:r>
              <a:rPr lang="en-US" dirty="0"/>
              <a:t> </a:t>
            </a:r>
            <a:r>
              <a:rPr lang="en-US" dirty="0" err="1"/>
              <a:t>belajar</a:t>
            </a:r>
            <a:r>
              <a:rPr lang="en-US" dirty="0"/>
              <a:t> </a:t>
            </a:r>
            <a:r>
              <a:rPr lang="en-US" dirty="0" err="1"/>
              <a:t>dari</a:t>
            </a:r>
            <a:r>
              <a:rPr lang="en-US" dirty="0"/>
              <a:t> </a:t>
            </a:r>
            <a:r>
              <a:rPr lang="en-US" dirty="0" err="1"/>
              <a:t>kesalahan,terjadinya</a:t>
            </a:r>
            <a:r>
              <a:rPr lang="en-US" dirty="0"/>
              <a:t> </a:t>
            </a:r>
            <a:r>
              <a:rPr lang="en-US" dirty="0" err="1"/>
              <a:t>kesalahan</a:t>
            </a:r>
            <a:r>
              <a:rPr lang="en-US" dirty="0"/>
              <a:t> </a:t>
            </a:r>
            <a:r>
              <a:rPr lang="en-US" dirty="0" err="1"/>
              <a:t>dalam</a:t>
            </a:r>
            <a:r>
              <a:rPr lang="en-US" dirty="0"/>
              <a:t> </a:t>
            </a:r>
            <a:r>
              <a:rPr lang="en-US" dirty="0" err="1"/>
              <a:t>kegiatan</a:t>
            </a:r>
            <a:r>
              <a:rPr lang="en-US" dirty="0"/>
              <a:t> PRA </a:t>
            </a:r>
            <a:r>
              <a:rPr lang="en-US" dirty="0" err="1"/>
              <a:t>adalah</a:t>
            </a:r>
            <a:r>
              <a:rPr lang="en-US" dirty="0"/>
              <a:t> </a:t>
            </a:r>
            <a:r>
              <a:rPr lang="en-US" dirty="0" err="1"/>
              <a:t>suatu</a:t>
            </a:r>
            <a:r>
              <a:rPr lang="en-US" dirty="0"/>
              <a:t> yang </a:t>
            </a:r>
            <a:r>
              <a:rPr lang="en-US" dirty="0" err="1"/>
              <a:t>wajar</a:t>
            </a:r>
            <a:r>
              <a:rPr lang="en-US" dirty="0"/>
              <a:t>, yang </a:t>
            </a:r>
            <a:r>
              <a:rPr lang="en-US" dirty="0" err="1"/>
              <a:t>terpenting</a:t>
            </a:r>
            <a:r>
              <a:rPr lang="en-US" dirty="0"/>
              <a:t> </a:t>
            </a:r>
            <a:r>
              <a:rPr lang="en-US" dirty="0" err="1"/>
              <a:t>bukanlah</a:t>
            </a:r>
            <a:r>
              <a:rPr lang="en-US" dirty="0"/>
              <a:t> </a:t>
            </a:r>
            <a:r>
              <a:rPr lang="en-US" dirty="0" err="1"/>
              <a:t>kesempurnaan</a:t>
            </a:r>
            <a:r>
              <a:rPr lang="en-US" dirty="0"/>
              <a:t> </a:t>
            </a:r>
            <a:r>
              <a:rPr lang="en-US" dirty="0" err="1"/>
              <a:t>dalam</a:t>
            </a:r>
            <a:r>
              <a:rPr lang="en-US" dirty="0"/>
              <a:t> </a:t>
            </a:r>
            <a:r>
              <a:rPr lang="en-US" dirty="0" err="1"/>
              <a:t>penerapan</a:t>
            </a:r>
            <a:r>
              <a:rPr lang="en-US" dirty="0"/>
              <a:t>, </a:t>
            </a:r>
            <a:r>
              <a:rPr lang="en-US" dirty="0" err="1"/>
              <a:t>melainkan</a:t>
            </a:r>
            <a:r>
              <a:rPr lang="en-US" dirty="0"/>
              <a:t> </a:t>
            </a:r>
            <a:r>
              <a:rPr lang="en-US" dirty="0" err="1"/>
              <a:t>penerapan</a:t>
            </a:r>
            <a:r>
              <a:rPr lang="en-US" dirty="0"/>
              <a:t> yang </a:t>
            </a:r>
            <a:r>
              <a:rPr lang="en-US" dirty="0" err="1"/>
              <a:t>sebaik-baiknya</a:t>
            </a:r>
            <a:r>
              <a:rPr lang="en-US" dirty="0"/>
              <a:t> </a:t>
            </a:r>
            <a:r>
              <a:rPr lang="en-US" dirty="0" err="1"/>
              <a:t>sesuai</a:t>
            </a:r>
            <a:r>
              <a:rPr lang="en-US" dirty="0"/>
              <a:t> </a:t>
            </a:r>
            <a:r>
              <a:rPr lang="en-US" dirty="0" err="1"/>
              <a:t>dengan</a:t>
            </a:r>
            <a:r>
              <a:rPr lang="en-US" dirty="0"/>
              <a:t> </a:t>
            </a:r>
            <a:r>
              <a:rPr lang="en-US" dirty="0" err="1"/>
              <a:t>kemampuan</a:t>
            </a:r>
            <a:r>
              <a:rPr lang="en-US" dirty="0"/>
              <a:t> yang </a:t>
            </a:r>
            <a:r>
              <a:rPr lang="en-US" dirty="0" err="1"/>
              <a:t>ada</a:t>
            </a:r>
            <a:r>
              <a:rPr lang="en-US" dirty="0"/>
              <a:t>. Kita </a:t>
            </a:r>
            <a:r>
              <a:rPr lang="en-US" dirty="0" err="1"/>
              <a:t>belajar</a:t>
            </a:r>
            <a:r>
              <a:rPr lang="en-US" dirty="0"/>
              <a:t> </a:t>
            </a:r>
            <a:r>
              <a:rPr lang="en-US" dirty="0" err="1"/>
              <a:t>dari</a:t>
            </a:r>
            <a:r>
              <a:rPr lang="en-US" dirty="0"/>
              <a:t> </a:t>
            </a:r>
            <a:r>
              <a:rPr lang="en-US" dirty="0" err="1"/>
              <a:t>kekurangan-kekurangan</a:t>
            </a:r>
            <a:r>
              <a:rPr lang="en-US" dirty="0"/>
              <a:t> </a:t>
            </a:r>
            <a:r>
              <a:rPr lang="en-US" dirty="0" err="1"/>
              <a:t>atau</a:t>
            </a:r>
            <a:r>
              <a:rPr lang="en-US" dirty="0"/>
              <a:t> </a:t>
            </a:r>
            <a:r>
              <a:rPr lang="en-US" dirty="0" err="1"/>
              <a:t>kesalahan</a:t>
            </a:r>
            <a:r>
              <a:rPr lang="en-US" dirty="0"/>
              <a:t> yang </a:t>
            </a:r>
            <a:r>
              <a:rPr lang="en-US" dirty="0" err="1"/>
              <a:t>terjadi</a:t>
            </a:r>
            <a:r>
              <a:rPr lang="en-US" dirty="0"/>
              <a:t>, agar pada </a:t>
            </a:r>
            <a:r>
              <a:rPr lang="en-US" dirty="0" err="1"/>
              <a:t>kegiatan</a:t>
            </a:r>
            <a:r>
              <a:rPr lang="en-US" dirty="0"/>
              <a:t> </a:t>
            </a:r>
            <a:r>
              <a:rPr lang="en-US" dirty="0" err="1"/>
              <a:t>berikutnya</a:t>
            </a:r>
            <a:r>
              <a:rPr lang="en-US" dirty="0"/>
              <a:t> </a:t>
            </a:r>
            <a:r>
              <a:rPr lang="en-US" dirty="0" err="1"/>
              <a:t>menjadi</a:t>
            </a:r>
            <a:r>
              <a:rPr lang="en-US" dirty="0"/>
              <a:t> </a:t>
            </a:r>
            <a:r>
              <a:rPr lang="en-US" dirty="0" err="1"/>
              <a:t>lebih</a:t>
            </a:r>
            <a:r>
              <a:rPr lang="en-US" dirty="0"/>
              <a:t> </a:t>
            </a:r>
            <a:r>
              <a:rPr lang="en-US" dirty="0" err="1"/>
              <a:t>baik</a:t>
            </a:r>
            <a:r>
              <a:rPr lang="en-US" dirty="0"/>
              <a:t>.</a:t>
            </a:r>
          </a:p>
          <a:p>
            <a:endParaRPr lang="en-US" dirty="0"/>
          </a:p>
        </p:txBody>
      </p:sp>
    </p:spTree>
    <p:extLst>
      <p:ext uri="{BB962C8B-B14F-4D97-AF65-F5344CB8AC3E}">
        <p14:creationId xmlns:p14="http://schemas.microsoft.com/office/powerpoint/2010/main" val="2685600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D3B5-594D-47E2-88F2-669F3B5AB12C}"/>
              </a:ext>
            </a:extLst>
          </p:cNvPr>
          <p:cNvSpPr>
            <a:spLocks noGrp="1"/>
          </p:cNvSpPr>
          <p:nvPr>
            <p:ph type="title"/>
          </p:nvPr>
        </p:nvSpPr>
        <p:spPr/>
        <p:txBody>
          <a:bodyPr/>
          <a:lstStyle/>
          <a:p>
            <a:r>
              <a:rPr lang="en-US" dirty="0" err="1"/>
              <a:t>Prinsip</a:t>
            </a:r>
            <a:r>
              <a:rPr lang="en-US" dirty="0"/>
              <a:t> PRA</a:t>
            </a:r>
          </a:p>
        </p:txBody>
      </p:sp>
      <p:sp>
        <p:nvSpPr>
          <p:cNvPr id="3" name="Content Placeholder 2">
            <a:extLst>
              <a:ext uri="{FF2B5EF4-FFF2-40B4-BE49-F238E27FC236}">
                <a16:creationId xmlns:a16="http://schemas.microsoft.com/office/drawing/2014/main" id="{C2F03B07-F799-494A-92A3-86F42673CB73}"/>
              </a:ext>
            </a:extLst>
          </p:cNvPr>
          <p:cNvSpPr>
            <a:spLocks noGrp="1"/>
          </p:cNvSpPr>
          <p:nvPr>
            <p:ph idx="1"/>
          </p:nvPr>
        </p:nvSpPr>
        <p:spPr/>
        <p:txBody>
          <a:bodyPr/>
          <a:lstStyle/>
          <a:p>
            <a:r>
              <a:rPr lang="en-US" dirty="0"/>
              <a:t>(3)Personal Responsibility, </a:t>
            </a:r>
            <a:r>
              <a:rPr lang="en-US" dirty="0" err="1"/>
              <a:t>bermakna</a:t>
            </a:r>
            <a:r>
              <a:rPr lang="en-US" dirty="0"/>
              <a:t> </a:t>
            </a:r>
            <a:r>
              <a:rPr lang="en-US" dirty="0" err="1"/>
              <a:t>bahwa</a:t>
            </a:r>
            <a:r>
              <a:rPr lang="en-US" dirty="0"/>
              <a:t> </a:t>
            </a:r>
            <a:r>
              <a:rPr lang="en-US" dirty="0" err="1"/>
              <a:t>praktisi</a:t>
            </a:r>
            <a:r>
              <a:rPr lang="en-US" dirty="0"/>
              <a:t> PRA </a:t>
            </a:r>
            <a:r>
              <a:rPr lang="en-US" dirty="0" err="1"/>
              <a:t>perlu</a:t>
            </a:r>
            <a:r>
              <a:rPr lang="en-US" dirty="0"/>
              <a:t> </a:t>
            </a:r>
            <a:r>
              <a:rPr lang="en-US" dirty="0" err="1"/>
              <a:t>untuk</a:t>
            </a:r>
            <a:r>
              <a:rPr lang="en-US" dirty="0"/>
              <a:t> </a:t>
            </a:r>
            <a:r>
              <a:rPr lang="en-US" dirty="0" err="1"/>
              <a:t>mengambil</a:t>
            </a:r>
            <a:r>
              <a:rPr lang="en-US" dirty="0"/>
              <a:t> </a:t>
            </a:r>
            <a:r>
              <a:rPr lang="en-US" dirty="0" err="1"/>
              <a:t>tanggung</a:t>
            </a:r>
            <a:r>
              <a:rPr lang="en-US" dirty="0"/>
              <a:t> </a:t>
            </a:r>
            <a:r>
              <a:rPr lang="en-US" dirty="0" err="1"/>
              <a:t>jawab</a:t>
            </a:r>
            <a:r>
              <a:rPr lang="en-US" dirty="0"/>
              <a:t> </a:t>
            </a:r>
            <a:r>
              <a:rPr lang="en-US" dirty="0" err="1"/>
              <a:t>pribadi</a:t>
            </a:r>
            <a:r>
              <a:rPr lang="en-US" dirty="0"/>
              <a:t> </a:t>
            </a:r>
            <a:r>
              <a:rPr lang="en-US" dirty="0" err="1"/>
              <a:t>atas</a:t>
            </a:r>
            <a:r>
              <a:rPr lang="en-US" dirty="0"/>
              <a:t> </a:t>
            </a:r>
            <a:r>
              <a:rPr lang="en-US" dirty="0" err="1"/>
              <a:t>apa</a:t>
            </a:r>
            <a:r>
              <a:rPr lang="en-US" dirty="0"/>
              <a:t> yang </a:t>
            </a:r>
            <a:r>
              <a:rPr lang="en-US" dirty="0" err="1"/>
              <a:t>dilakukan</a:t>
            </a:r>
            <a:r>
              <a:rPr lang="en-US" dirty="0"/>
              <a:t> </a:t>
            </a:r>
            <a:r>
              <a:rPr lang="en-US" dirty="0" err="1"/>
              <a:t>daripada</a:t>
            </a:r>
            <a:r>
              <a:rPr lang="en-US" dirty="0"/>
              <a:t> </a:t>
            </a:r>
            <a:r>
              <a:rPr lang="en-US" dirty="0" err="1"/>
              <a:t>mengandalkan</a:t>
            </a:r>
            <a:r>
              <a:rPr lang="en-US" dirty="0"/>
              <a:t> </a:t>
            </a:r>
            <a:r>
              <a:rPr lang="en-US" dirty="0" err="1"/>
              <a:t>otoritas</a:t>
            </a:r>
            <a:r>
              <a:rPr lang="en-US" dirty="0"/>
              <a:t> manual </a:t>
            </a:r>
            <a:r>
              <a:rPr lang="en-US" dirty="0" err="1"/>
              <a:t>atau</a:t>
            </a:r>
            <a:r>
              <a:rPr lang="en-US" dirty="0"/>
              <a:t> </a:t>
            </a:r>
            <a:r>
              <a:rPr lang="en-US" dirty="0" err="1"/>
              <a:t>seperangkat</a:t>
            </a:r>
            <a:r>
              <a:rPr lang="en-US" dirty="0"/>
              <a:t> </a:t>
            </a:r>
            <a:r>
              <a:rPr lang="en-US" dirty="0" err="1"/>
              <a:t>aturan</a:t>
            </a:r>
            <a:r>
              <a:rPr lang="en-US" dirty="0"/>
              <a:t> yang </a:t>
            </a:r>
            <a:r>
              <a:rPr lang="en-US" dirty="0" err="1"/>
              <a:t>kaku</a:t>
            </a:r>
            <a:r>
              <a:rPr lang="en-US" dirty="0"/>
              <a:t>. </a:t>
            </a:r>
          </a:p>
          <a:p>
            <a:r>
              <a:rPr lang="en-US" dirty="0"/>
              <a:t>(4)Sharing, </a:t>
            </a:r>
            <a:r>
              <a:rPr lang="en-US" dirty="0" err="1"/>
              <a:t>bermakna</a:t>
            </a:r>
            <a:r>
              <a:rPr lang="en-US" dirty="0"/>
              <a:t> </a:t>
            </a:r>
            <a:r>
              <a:rPr lang="en-US" dirty="0" err="1"/>
              <a:t>bahwa</a:t>
            </a:r>
            <a:r>
              <a:rPr lang="en-US" dirty="0"/>
              <a:t> </a:t>
            </a:r>
            <a:r>
              <a:rPr lang="en-US" dirty="0" err="1"/>
              <a:t>masyarakat</a:t>
            </a:r>
            <a:r>
              <a:rPr lang="en-US" dirty="0"/>
              <a:t> </a:t>
            </a:r>
            <a:r>
              <a:rPr lang="en-US" dirty="0" err="1"/>
              <a:t>perlu</a:t>
            </a:r>
            <a:r>
              <a:rPr lang="en-US" dirty="0"/>
              <a:t> </a:t>
            </a:r>
            <a:r>
              <a:rPr lang="en-US" dirty="0" err="1"/>
              <a:t>saling</a:t>
            </a:r>
            <a:r>
              <a:rPr lang="en-US" dirty="0"/>
              <a:t> </a:t>
            </a:r>
            <a:r>
              <a:rPr lang="en-US" dirty="0" err="1"/>
              <a:t>berbagi</a:t>
            </a:r>
            <a:r>
              <a:rPr lang="en-US" dirty="0"/>
              <a:t> </a:t>
            </a:r>
            <a:r>
              <a:rPr lang="en-US" dirty="0" err="1"/>
              <a:t>informasi</a:t>
            </a:r>
            <a:r>
              <a:rPr lang="en-US" dirty="0"/>
              <a:t> dan ide, </a:t>
            </a:r>
            <a:r>
              <a:rPr lang="en-US" dirty="0" err="1"/>
              <a:t>serta</a:t>
            </a:r>
            <a:r>
              <a:rPr lang="en-US" dirty="0"/>
              <a:t> </a:t>
            </a:r>
            <a:r>
              <a:rPr lang="en-US" dirty="0" err="1"/>
              <a:t>berbagipengalaman</a:t>
            </a:r>
            <a:r>
              <a:rPr lang="en-US" dirty="0"/>
              <a:t> </a:t>
            </a:r>
            <a:r>
              <a:rPr lang="en-US" dirty="0" err="1"/>
              <a:t>dalam</a:t>
            </a:r>
            <a:r>
              <a:rPr lang="en-US" dirty="0"/>
              <a:t> </a:t>
            </a:r>
            <a:r>
              <a:rPr lang="en-US" dirty="0" err="1"/>
              <a:t>menyelasaikan</a:t>
            </a:r>
            <a:r>
              <a:rPr lang="en-US" dirty="0"/>
              <a:t> </a:t>
            </a:r>
            <a:r>
              <a:rPr lang="en-US" dirty="0" err="1"/>
              <a:t>masalah</a:t>
            </a:r>
            <a:r>
              <a:rPr lang="en-US" dirty="0"/>
              <a:t> </a:t>
            </a:r>
            <a:r>
              <a:rPr lang="en-US" dirty="0" err="1"/>
              <a:t>selama</a:t>
            </a:r>
            <a:r>
              <a:rPr lang="en-US" dirty="0"/>
              <a:t> </a:t>
            </a:r>
            <a:r>
              <a:rPr lang="en-US" dirty="0" err="1"/>
              <a:t>kegiatan</a:t>
            </a:r>
            <a:r>
              <a:rPr lang="en-US" dirty="0"/>
              <a:t> PRA </a:t>
            </a:r>
            <a:r>
              <a:rPr lang="en-US" dirty="0" err="1"/>
              <a:t>berlangsung</a:t>
            </a:r>
            <a:endParaRPr lang="en-US" dirty="0"/>
          </a:p>
          <a:p>
            <a:pPr marL="0" indent="0">
              <a:buNone/>
            </a:pPr>
            <a:r>
              <a:rPr lang="en-US" dirty="0"/>
              <a:t>(Chambers, 1994).</a:t>
            </a:r>
          </a:p>
        </p:txBody>
      </p:sp>
    </p:spTree>
    <p:extLst>
      <p:ext uri="{BB962C8B-B14F-4D97-AF65-F5344CB8AC3E}">
        <p14:creationId xmlns:p14="http://schemas.microsoft.com/office/powerpoint/2010/main" val="486452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AC087-69ED-45D4-B3C6-1B7193652056}"/>
              </a:ext>
            </a:extLst>
          </p:cNvPr>
          <p:cNvSpPr>
            <a:spLocks noGrp="1"/>
          </p:cNvSpPr>
          <p:nvPr>
            <p:ph type="title"/>
          </p:nvPr>
        </p:nvSpPr>
        <p:spPr/>
        <p:txBody>
          <a:bodyPr/>
          <a:lstStyle/>
          <a:p>
            <a:r>
              <a:rPr lang="en-US" dirty="0" err="1"/>
              <a:t>Beberapa</a:t>
            </a:r>
            <a:r>
              <a:rPr lang="en-US" dirty="0"/>
              <a:t> Teknik </a:t>
            </a:r>
            <a:r>
              <a:rPr lang="en-US" dirty="0" err="1"/>
              <a:t>Metode</a:t>
            </a:r>
            <a:r>
              <a:rPr lang="en-US" dirty="0"/>
              <a:t> PRA</a:t>
            </a:r>
          </a:p>
        </p:txBody>
      </p:sp>
      <p:sp>
        <p:nvSpPr>
          <p:cNvPr id="3" name="Content Placeholder 2">
            <a:extLst>
              <a:ext uri="{FF2B5EF4-FFF2-40B4-BE49-F238E27FC236}">
                <a16:creationId xmlns:a16="http://schemas.microsoft.com/office/drawing/2014/main" id="{EEC08ADA-51BD-4BD0-877D-7F4E05AD2695}"/>
              </a:ext>
            </a:extLst>
          </p:cNvPr>
          <p:cNvSpPr>
            <a:spLocks noGrp="1"/>
          </p:cNvSpPr>
          <p:nvPr>
            <p:ph idx="1"/>
          </p:nvPr>
        </p:nvSpPr>
        <p:spPr/>
        <p:txBody>
          <a:bodyPr>
            <a:normAutofit/>
          </a:bodyPr>
          <a:lstStyle/>
          <a:p>
            <a:pPr marL="0" indent="0">
              <a:buNone/>
            </a:pPr>
            <a:r>
              <a:rPr lang="en-US" dirty="0"/>
              <a:t>1. </a:t>
            </a:r>
            <a:r>
              <a:rPr lang="en-US" dirty="0" err="1"/>
              <a:t>Pemetaan</a:t>
            </a:r>
            <a:r>
              <a:rPr lang="en-US" dirty="0"/>
              <a:t> </a:t>
            </a:r>
            <a:r>
              <a:rPr lang="en-US" dirty="0" err="1"/>
              <a:t>Desa</a:t>
            </a:r>
            <a:r>
              <a:rPr lang="en-US" dirty="0"/>
              <a:t>: </a:t>
            </a:r>
            <a:r>
              <a:rPr lang="en-US" dirty="0" err="1"/>
              <a:t>Pemetaan</a:t>
            </a:r>
            <a:r>
              <a:rPr lang="en-US" dirty="0"/>
              <a:t> </a:t>
            </a:r>
            <a:r>
              <a:rPr lang="en-US" dirty="0" err="1"/>
              <a:t>desa</a:t>
            </a:r>
            <a:r>
              <a:rPr lang="en-US" dirty="0"/>
              <a:t> </a:t>
            </a:r>
            <a:r>
              <a:rPr lang="en-US" dirty="0" err="1"/>
              <a:t>merupakan</a:t>
            </a:r>
            <a:r>
              <a:rPr lang="en-US" dirty="0"/>
              <a:t> salah </a:t>
            </a:r>
            <a:r>
              <a:rPr lang="en-US" dirty="0" err="1"/>
              <a:t>satu</a:t>
            </a:r>
            <a:r>
              <a:rPr lang="en-US" dirty="0"/>
              <a:t> Teknik PRA yang </a:t>
            </a:r>
            <a:r>
              <a:rPr lang="en-US" dirty="0" err="1"/>
              <a:t>memberikan</a:t>
            </a:r>
            <a:r>
              <a:rPr lang="en-US" dirty="0"/>
              <a:t> </a:t>
            </a:r>
            <a:r>
              <a:rPr lang="en-US" dirty="0" err="1"/>
              <a:t>sudut</a:t>
            </a:r>
            <a:r>
              <a:rPr lang="en-US" dirty="0"/>
              <a:t> </a:t>
            </a:r>
            <a:r>
              <a:rPr lang="en-US" dirty="0" err="1"/>
              <a:t>pandang</a:t>
            </a:r>
            <a:r>
              <a:rPr lang="en-US" dirty="0"/>
              <a:t> </a:t>
            </a:r>
            <a:r>
              <a:rPr lang="en-US" dirty="0" err="1"/>
              <a:t>baru</a:t>
            </a:r>
            <a:r>
              <a:rPr lang="en-US" dirty="0"/>
              <a:t> </a:t>
            </a:r>
            <a:r>
              <a:rPr lang="en-US" dirty="0" err="1"/>
              <a:t>bagi</a:t>
            </a:r>
            <a:r>
              <a:rPr lang="en-US" dirty="0"/>
              <a:t> </a:t>
            </a:r>
            <a:r>
              <a:rPr lang="en-US" dirty="0" err="1"/>
              <a:t>masyarakat</a:t>
            </a:r>
            <a:r>
              <a:rPr lang="en-US" dirty="0"/>
              <a:t>. Masyarakat </a:t>
            </a:r>
            <a:r>
              <a:rPr lang="en-US" dirty="0" err="1"/>
              <a:t>difasilitasi</a:t>
            </a:r>
            <a:r>
              <a:rPr lang="en-US" dirty="0"/>
              <a:t> </a:t>
            </a:r>
            <a:r>
              <a:rPr lang="en-US" dirty="0" err="1"/>
              <a:t>untuk</a:t>
            </a:r>
            <a:r>
              <a:rPr lang="en-US" dirty="0"/>
              <a:t> </a:t>
            </a:r>
            <a:r>
              <a:rPr lang="en-US" dirty="0" err="1"/>
              <a:t>melihat</a:t>
            </a:r>
            <a:r>
              <a:rPr lang="en-US" dirty="0"/>
              <a:t> </a:t>
            </a:r>
            <a:r>
              <a:rPr lang="en-US" dirty="0" err="1"/>
              <a:t>potensi</a:t>
            </a:r>
            <a:r>
              <a:rPr lang="en-US" dirty="0"/>
              <a:t> yang </a:t>
            </a:r>
            <a:r>
              <a:rPr lang="en-US" dirty="0" err="1"/>
              <a:t>dapat</a:t>
            </a:r>
            <a:r>
              <a:rPr lang="en-US" dirty="0"/>
              <a:t> </a:t>
            </a:r>
            <a:r>
              <a:rPr lang="en-US" dirty="0" err="1"/>
              <a:t>dimanfaatkan</a:t>
            </a:r>
            <a:r>
              <a:rPr lang="en-US" dirty="0"/>
              <a:t> </a:t>
            </a:r>
            <a:r>
              <a:rPr lang="en-US" dirty="0" err="1"/>
              <a:t>untuk</a:t>
            </a:r>
            <a:r>
              <a:rPr lang="en-US" dirty="0"/>
              <a:t> </a:t>
            </a:r>
            <a:r>
              <a:rPr lang="en-US" dirty="0" err="1"/>
              <a:t>perubahan.Pembuatan</a:t>
            </a:r>
            <a:r>
              <a:rPr lang="en-US" dirty="0"/>
              <a:t> </a:t>
            </a:r>
            <a:r>
              <a:rPr lang="en-US" dirty="0" err="1"/>
              <a:t>peta</a:t>
            </a:r>
            <a:r>
              <a:rPr lang="en-US" dirty="0"/>
              <a:t> </a:t>
            </a:r>
            <a:r>
              <a:rPr lang="en-US" dirty="0" err="1"/>
              <a:t>desa</a:t>
            </a:r>
            <a:r>
              <a:rPr lang="en-US" dirty="0"/>
              <a:t> juga </a:t>
            </a:r>
            <a:r>
              <a:rPr lang="en-US" dirty="0" err="1"/>
              <a:t>bermanfaat</a:t>
            </a:r>
            <a:r>
              <a:rPr lang="en-US" dirty="0"/>
              <a:t> </a:t>
            </a:r>
            <a:r>
              <a:rPr lang="en-US" dirty="0" err="1"/>
              <a:t>bagi</a:t>
            </a:r>
            <a:r>
              <a:rPr lang="en-US" dirty="0"/>
              <a:t> orang </a:t>
            </a:r>
            <a:r>
              <a:rPr lang="en-US" dirty="0" err="1"/>
              <a:t>luar</a:t>
            </a:r>
            <a:r>
              <a:rPr lang="en-US" dirty="0"/>
              <a:t>, </a:t>
            </a:r>
            <a:r>
              <a:rPr lang="en-US" dirty="0" err="1"/>
              <a:t>yakni</a:t>
            </a:r>
            <a:r>
              <a:rPr lang="en-US" dirty="0"/>
              <a:t> </a:t>
            </a:r>
            <a:r>
              <a:rPr lang="en-US" dirty="0" err="1"/>
              <a:t>memberikan</a:t>
            </a:r>
            <a:r>
              <a:rPr lang="en-US" dirty="0"/>
              <a:t> </a:t>
            </a:r>
            <a:r>
              <a:rPr lang="en-US" dirty="0" err="1"/>
              <a:t>gambaran</a:t>
            </a:r>
            <a:r>
              <a:rPr lang="en-US" dirty="0"/>
              <a:t> </a:t>
            </a:r>
            <a:r>
              <a:rPr lang="en-US" dirty="0" err="1"/>
              <a:t>suatu</a:t>
            </a:r>
            <a:r>
              <a:rPr lang="en-US" dirty="0"/>
              <a:t> wilayah </a:t>
            </a:r>
            <a:r>
              <a:rPr lang="en-US" dirty="0" err="1"/>
              <a:t>memiliki</a:t>
            </a:r>
            <a:r>
              <a:rPr lang="en-US" dirty="0"/>
              <a:t> </a:t>
            </a:r>
            <a:r>
              <a:rPr lang="en-US" dirty="0" err="1"/>
              <a:t>masalah.Perlu</a:t>
            </a:r>
            <a:r>
              <a:rPr lang="en-US" dirty="0"/>
              <a:t> </a:t>
            </a:r>
            <a:r>
              <a:rPr lang="en-US" dirty="0" err="1"/>
              <a:t>adanya</a:t>
            </a:r>
            <a:r>
              <a:rPr lang="en-US" dirty="0"/>
              <a:t> </a:t>
            </a:r>
            <a:r>
              <a:rPr lang="en-US" dirty="0" err="1"/>
              <a:t>kajian</a:t>
            </a:r>
            <a:r>
              <a:rPr lang="en-US" dirty="0"/>
              <a:t> </a:t>
            </a:r>
            <a:r>
              <a:rPr lang="en-US" dirty="0" err="1"/>
              <a:t>informasi</a:t>
            </a:r>
            <a:r>
              <a:rPr lang="en-US" dirty="0"/>
              <a:t> agar </a:t>
            </a:r>
            <a:r>
              <a:rPr lang="en-US" dirty="0" err="1"/>
              <a:t>informasi</a:t>
            </a:r>
            <a:r>
              <a:rPr lang="en-US" dirty="0"/>
              <a:t> yang </a:t>
            </a:r>
            <a:r>
              <a:rPr lang="en-US" dirty="0" err="1"/>
              <a:t>didapatkan</a:t>
            </a:r>
            <a:r>
              <a:rPr lang="en-US" dirty="0"/>
              <a:t> </a:t>
            </a:r>
            <a:r>
              <a:rPr lang="en-US" dirty="0" err="1"/>
              <a:t>akurat</a:t>
            </a:r>
            <a:r>
              <a:rPr lang="en-US" dirty="0"/>
              <a:t> dan </a:t>
            </a:r>
            <a:r>
              <a:rPr lang="en-US" dirty="0" err="1"/>
              <a:t>menggambarkaan</a:t>
            </a:r>
            <a:r>
              <a:rPr lang="en-US" dirty="0"/>
              <a:t> </a:t>
            </a:r>
            <a:r>
              <a:rPr lang="en-US" dirty="0" err="1"/>
              <a:t>keadaan</a:t>
            </a:r>
            <a:r>
              <a:rPr lang="en-US" dirty="0"/>
              <a:t> yang </a:t>
            </a:r>
            <a:r>
              <a:rPr lang="en-US" dirty="0" err="1"/>
              <a:t>nyata</a:t>
            </a:r>
            <a:r>
              <a:rPr lang="en-US" dirty="0"/>
              <a:t>, </a:t>
            </a:r>
            <a:r>
              <a:rPr lang="en-US" dirty="0" err="1"/>
              <a:t>yaitu</a:t>
            </a:r>
            <a:r>
              <a:rPr lang="en-US" dirty="0"/>
              <a:t> </a:t>
            </a:r>
            <a:r>
              <a:rPr lang="en-US" dirty="0" err="1"/>
              <a:t>peta</a:t>
            </a:r>
            <a:r>
              <a:rPr lang="en-US" dirty="0"/>
              <a:t> </a:t>
            </a:r>
            <a:r>
              <a:rPr lang="en-US" dirty="0" err="1"/>
              <a:t>sumber</a:t>
            </a:r>
            <a:r>
              <a:rPr lang="en-US" dirty="0"/>
              <a:t> </a:t>
            </a:r>
            <a:r>
              <a:rPr lang="en-US" dirty="0" err="1"/>
              <a:t>desa</a:t>
            </a:r>
            <a:r>
              <a:rPr lang="en-US" dirty="0"/>
              <a:t>, </a:t>
            </a:r>
            <a:r>
              <a:rPr lang="en-US" dirty="0" err="1"/>
              <a:t>peta</a:t>
            </a:r>
            <a:r>
              <a:rPr lang="en-US" dirty="0"/>
              <a:t> </a:t>
            </a:r>
            <a:r>
              <a:rPr lang="en-US" dirty="0" err="1"/>
              <a:t>sumber</a:t>
            </a:r>
            <a:r>
              <a:rPr lang="en-US" dirty="0"/>
              <a:t> </a:t>
            </a:r>
            <a:r>
              <a:rPr lang="en-US" dirty="0" err="1"/>
              <a:t>daya</a:t>
            </a:r>
            <a:r>
              <a:rPr lang="en-US" dirty="0"/>
              <a:t> </a:t>
            </a:r>
            <a:r>
              <a:rPr lang="en-US" dirty="0" err="1"/>
              <a:t>alam</a:t>
            </a:r>
            <a:r>
              <a:rPr lang="en-US" dirty="0"/>
              <a:t> </a:t>
            </a:r>
            <a:r>
              <a:rPr lang="en-US" dirty="0" err="1"/>
              <a:t>desa</a:t>
            </a:r>
            <a:r>
              <a:rPr lang="en-US" dirty="0"/>
              <a:t>, dan </a:t>
            </a:r>
            <a:r>
              <a:rPr lang="en-US" dirty="0" err="1"/>
              <a:t>peta</a:t>
            </a:r>
            <a:r>
              <a:rPr lang="en-US" dirty="0"/>
              <a:t> </a:t>
            </a:r>
            <a:r>
              <a:rPr lang="en-US" dirty="0" err="1"/>
              <a:t>khusus.Pemetaan</a:t>
            </a:r>
            <a:r>
              <a:rPr lang="en-US" dirty="0"/>
              <a:t> </a:t>
            </a:r>
            <a:r>
              <a:rPr lang="en-US" dirty="0" err="1"/>
              <a:t>desa</a:t>
            </a:r>
            <a:r>
              <a:rPr lang="en-US" dirty="0"/>
              <a:t> pada </a:t>
            </a:r>
            <a:r>
              <a:rPr lang="en-US" dirty="0" err="1"/>
              <a:t>esensinya</a:t>
            </a:r>
            <a:r>
              <a:rPr lang="en-US" dirty="0"/>
              <a:t> </a:t>
            </a:r>
            <a:r>
              <a:rPr lang="en-US" dirty="0" err="1"/>
              <a:t>bertujuan</a:t>
            </a:r>
            <a:r>
              <a:rPr lang="en-US" dirty="0"/>
              <a:t> </a:t>
            </a:r>
            <a:r>
              <a:rPr lang="en-US" dirty="0" err="1"/>
              <a:t>untuk</a:t>
            </a:r>
            <a:r>
              <a:rPr lang="en-US" dirty="0"/>
              <a:t> </a:t>
            </a:r>
            <a:r>
              <a:rPr lang="en-US" dirty="0" err="1"/>
              <a:t>memfasilitasi</a:t>
            </a:r>
            <a:r>
              <a:rPr lang="en-US" dirty="0"/>
              <a:t> </a:t>
            </a:r>
            <a:r>
              <a:rPr lang="en-US" dirty="0" err="1"/>
              <a:t>masyarakatdengan</a:t>
            </a:r>
            <a:r>
              <a:rPr lang="en-US" dirty="0"/>
              <a:t> </a:t>
            </a:r>
            <a:r>
              <a:rPr lang="en-US" dirty="0" err="1"/>
              <a:t>melakukan</a:t>
            </a:r>
            <a:r>
              <a:rPr lang="en-US" dirty="0"/>
              <a:t> </a:t>
            </a:r>
            <a:r>
              <a:rPr lang="en-US" dirty="0" err="1"/>
              <a:t>pengkajian</a:t>
            </a:r>
            <a:r>
              <a:rPr lang="en-US" dirty="0"/>
              <a:t>(Muhsin et al., 2018)</a:t>
            </a:r>
          </a:p>
        </p:txBody>
      </p:sp>
    </p:spTree>
    <p:extLst>
      <p:ext uri="{BB962C8B-B14F-4D97-AF65-F5344CB8AC3E}">
        <p14:creationId xmlns:p14="http://schemas.microsoft.com/office/powerpoint/2010/main" val="1224763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8316-0C94-444A-BA7A-238BD2C9638C}"/>
              </a:ext>
            </a:extLst>
          </p:cNvPr>
          <p:cNvSpPr>
            <a:spLocks noGrp="1"/>
          </p:cNvSpPr>
          <p:nvPr>
            <p:ph type="title"/>
          </p:nvPr>
        </p:nvSpPr>
        <p:spPr/>
        <p:txBody>
          <a:bodyPr/>
          <a:lstStyle/>
          <a:p>
            <a:r>
              <a:rPr lang="en-US" dirty="0" err="1"/>
              <a:t>Lanjutan</a:t>
            </a:r>
            <a:endParaRPr lang="en-US" dirty="0"/>
          </a:p>
        </p:txBody>
      </p:sp>
      <p:sp>
        <p:nvSpPr>
          <p:cNvPr id="3" name="Content Placeholder 2">
            <a:extLst>
              <a:ext uri="{FF2B5EF4-FFF2-40B4-BE49-F238E27FC236}">
                <a16:creationId xmlns:a16="http://schemas.microsoft.com/office/drawing/2014/main" id="{7FFB8A1E-EFE4-4826-8EE3-EFFD296CEBB1}"/>
              </a:ext>
            </a:extLst>
          </p:cNvPr>
          <p:cNvSpPr>
            <a:spLocks noGrp="1"/>
          </p:cNvSpPr>
          <p:nvPr>
            <p:ph idx="1"/>
          </p:nvPr>
        </p:nvSpPr>
        <p:spPr/>
        <p:txBody>
          <a:bodyPr/>
          <a:lstStyle/>
          <a:p>
            <a:pPr marL="0" indent="0">
              <a:buNone/>
            </a:pPr>
            <a:r>
              <a:rPr lang="en-US" dirty="0"/>
              <a:t>2. </a:t>
            </a:r>
            <a:r>
              <a:rPr lang="en-US" dirty="0" err="1"/>
              <a:t>Pohon</a:t>
            </a:r>
            <a:r>
              <a:rPr lang="en-US" dirty="0"/>
              <a:t> </a:t>
            </a:r>
            <a:r>
              <a:rPr lang="en-US" dirty="0" err="1"/>
              <a:t>Masalah</a:t>
            </a:r>
            <a:r>
              <a:rPr lang="en-US" dirty="0"/>
              <a:t>: </a:t>
            </a:r>
            <a:r>
              <a:rPr lang="en-US" dirty="0" err="1"/>
              <a:t>Pohon</a:t>
            </a:r>
            <a:r>
              <a:rPr lang="en-US" dirty="0"/>
              <a:t> </a:t>
            </a:r>
            <a:r>
              <a:rPr lang="en-US" dirty="0" err="1"/>
              <a:t>masalah</a:t>
            </a:r>
            <a:r>
              <a:rPr lang="en-US" dirty="0"/>
              <a:t> </a:t>
            </a:r>
            <a:r>
              <a:rPr lang="en-US" dirty="0" err="1"/>
              <a:t>dilakukan</a:t>
            </a:r>
            <a:r>
              <a:rPr lang="en-US" dirty="0"/>
              <a:t> </a:t>
            </a:r>
            <a:r>
              <a:rPr lang="en-US" dirty="0" err="1"/>
              <a:t>untuk</a:t>
            </a:r>
            <a:r>
              <a:rPr lang="en-US" dirty="0"/>
              <a:t> </a:t>
            </a:r>
            <a:r>
              <a:rPr lang="en-US" dirty="0" err="1"/>
              <a:t>melakukan</a:t>
            </a:r>
            <a:r>
              <a:rPr lang="en-US" dirty="0"/>
              <a:t> </a:t>
            </a:r>
            <a:r>
              <a:rPr lang="en-US" dirty="0" err="1"/>
              <a:t>perencanaan</a:t>
            </a:r>
            <a:r>
              <a:rPr lang="en-US" dirty="0"/>
              <a:t> </a:t>
            </a:r>
            <a:r>
              <a:rPr lang="en-US" dirty="0" err="1"/>
              <a:t>sosial</a:t>
            </a:r>
            <a:r>
              <a:rPr lang="en-US" dirty="0"/>
              <a:t> </a:t>
            </a:r>
            <a:r>
              <a:rPr lang="en-US" dirty="0" err="1"/>
              <a:t>sebagai</a:t>
            </a:r>
            <a:r>
              <a:rPr lang="en-US" dirty="0"/>
              <a:t> </a:t>
            </a:r>
            <a:r>
              <a:rPr lang="en-US" dirty="0" err="1"/>
              <a:t>bentuk</a:t>
            </a:r>
            <a:r>
              <a:rPr lang="en-US" dirty="0"/>
              <a:t> </a:t>
            </a:r>
            <a:r>
              <a:rPr lang="en-US" dirty="0" err="1"/>
              <a:t>penyelesaian</a:t>
            </a:r>
            <a:r>
              <a:rPr lang="en-US" dirty="0"/>
              <a:t> </a:t>
            </a:r>
            <a:r>
              <a:rPr lang="en-US" dirty="0" err="1"/>
              <a:t>masalah</a:t>
            </a:r>
            <a:r>
              <a:rPr lang="en-US" dirty="0"/>
              <a:t> </a:t>
            </a:r>
            <a:r>
              <a:rPr lang="en-US" dirty="0" err="1"/>
              <a:t>dengan</a:t>
            </a:r>
            <a:r>
              <a:rPr lang="en-US" dirty="0"/>
              <a:t> </a:t>
            </a:r>
            <a:r>
              <a:rPr lang="en-US" dirty="0" err="1"/>
              <a:t>langkah</a:t>
            </a:r>
            <a:r>
              <a:rPr lang="en-US" dirty="0"/>
              <a:t> dan </a:t>
            </a:r>
            <a:r>
              <a:rPr lang="en-US" dirty="0" err="1"/>
              <a:t>cara</a:t>
            </a:r>
            <a:r>
              <a:rPr lang="en-US" dirty="0"/>
              <a:t> yang </a:t>
            </a:r>
            <a:r>
              <a:rPr lang="en-US" dirty="0" err="1"/>
              <a:t>berurutan</a:t>
            </a:r>
            <a:r>
              <a:rPr lang="en-US" dirty="0"/>
              <a:t>, </a:t>
            </a:r>
            <a:r>
              <a:rPr lang="en-US" dirty="0" err="1"/>
              <a:t>sehingga</a:t>
            </a:r>
            <a:r>
              <a:rPr lang="en-US" dirty="0"/>
              <a:t> </a:t>
            </a:r>
            <a:r>
              <a:rPr lang="en-US" dirty="0" err="1"/>
              <a:t>penentuan</a:t>
            </a:r>
            <a:r>
              <a:rPr lang="en-US" dirty="0"/>
              <a:t> </a:t>
            </a:r>
            <a:r>
              <a:rPr lang="en-US" dirty="0" err="1"/>
              <a:t>masalah</a:t>
            </a:r>
            <a:r>
              <a:rPr lang="en-US" dirty="0"/>
              <a:t> </a:t>
            </a:r>
            <a:r>
              <a:rPr lang="en-US" dirty="0" err="1"/>
              <a:t>dalam</a:t>
            </a:r>
            <a:r>
              <a:rPr lang="en-US" dirty="0"/>
              <a:t> </a:t>
            </a:r>
            <a:r>
              <a:rPr lang="en-US" dirty="0" err="1"/>
              <a:t>teknik</a:t>
            </a:r>
            <a:r>
              <a:rPr lang="en-US" dirty="0"/>
              <a:t> </a:t>
            </a:r>
            <a:r>
              <a:rPr lang="en-US" dirty="0" err="1"/>
              <a:t>ini</a:t>
            </a:r>
            <a:r>
              <a:rPr lang="en-US" dirty="0"/>
              <a:t> </a:t>
            </a:r>
            <a:r>
              <a:rPr lang="en-US" dirty="0" err="1"/>
              <a:t>dapat</a:t>
            </a:r>
            <a:r>
              <a:rPr lang="en-US" dirty="0"/>
              <a:t> </a:t>
            </a:r>
            <a:r>
              <a:rPr lang="en-US" dirty="0" err="1"/>
              <a:t>dimulai</a:t>
            </a:r>
            <a:r>
              <a:rPr lang="en-US" dirty="0"/>
              <a:t> </a:t>
            </a:r>
            <a:r>
              <a:rPr lang="en-US" dirty="0" err="1"/>
              <a:t>dengan</a:t>
            </a:r>
            <a:r>
              <a:rPr lang="en-US" dirty="0"/>
              <a:t> </a:t>
            </a:r>
            <a:r>
              <a:rPr lang="en-US" dirty="0" err="1"/>
              <a:t>menyusun</a:t>
            </a:r>
            <a:r>
              <a:rPr lang="en-US" dirty="0"/>
              <a:t> </a:t>
            </a:r>
            <a:r>
              <a:rPr lang="en-US" dirty="0" err="1"/>
              <a:t>tahap</a:t>
            </a:r>
            <a:r>
              <a:rPr lang="en-US" dirty="0"/>
              <a:t> </a:t>
            </a:r>
            <a:r>
              <a:rPr lang="en-US" dirty="0" err="1"/>
              <a:t>prioritas</a:t>
            </a:r>
            <a:r>
              <a:rPr lang="en-US" dirty="0"/>
              <a:t> yang </a:t>
            </a:r>
            <a:r>
              <a:rPr lang="en-US" dirty="0" err="1"/>
              <a:t>disampaikan</a:t>
            </a:r>
            <a:r>
              <a:rPr lang="en-US" dirty="0"/>
              <a:t> dan </a:t>
            </a:r>
            <a:r>
              <a:rPr lang="en-US" dirty="0" err="1"/>
              <a:t>konsep</a:t>
            </a:r>
            <a:r>
              <a:rPr lang="en-US" dirty="0"/>
              <a:t> </a:t>
            </a:r>
            <a:r>
              <a:rPr lang="en-US" dirty="0" err="1"/>
              <a:t>dasar</a:t>
            </a:r>
            <a:r>
              <a:rPr lang="en-US" dirty="0"/>
              <a:t> yang </a:t>
            </a:r>
            <a:r>
              <a:rPr lang="en-US" dirty="0" err="1"/>
              <a:t>melandasi</a:t>
            </a:r>
            <a:r>
              <a:rPr lang="en-US" dirty="0"/>
              <a:t> </a:t>
            </a:r>
            <a:r>
              <a:rPr lang="en-US" dirty="0" err="1"/>
              <a:t>masalah</a:t>
            </a:r>
            <a:r>
              <a:rPr lang="en-US" dirty="0"/>
              <a:t> </a:t>
            </a:r>
            <a:r>
              <a:rPr lang="en-US" dirty="0" err="1"/>
              <a:t>tersebut</a:t>
            </a:r>
            <a:r>
              <a:rPr lang="en-US" dirty="0"/>
              <a:t> </a:t>
            </a:r>
            <a:r>
              <a:rPr lang="en-US" dirty="0" err="1"/>
              <a:t>muncul</a:t>
            </a:r>
            <a:r>
              <a:rPr lang="en-US" dirty="0"/>
              <a:t> di </a:t>
            </a:r>
            <a:r>
              <a:rPr lang="en-US" dirty="0" err="1"/>
              <a:t>masyarakat</a:t>
            </a:r>
            <a:r>
              <a:rPr lang="en-US" dirty="0"/>
              <a:t>(</a:t>
            </a:r>
            <a:r>
              <a:rPr lang="en-US" dirty="0" err="1"/>
              <a:t>Dosen</a:t>
            </a:r>
            <a:r>
              <a:rPr lang="en-US" dirty="0"/>
              <a:t> </a:t>
            </a:r>
            <a:r>
              <a:rPr lang="en-US" dirty="0" err="1"/>
              <a:t>Sosiologi</a:t>
            </a:r>
            <a:r>
              <a:rPr lang="en-US" dirty="0"/>
              <a:t>, 2021).</a:t>
            </a:r>
          </a:p>
        </p:txBody>
      </p:sp>
    </p:spTree>
    <p:extLst>
      <p:ext uri="{BB962C8B-B14F-4D97-AF65-F5344CB8AC3E}">
        <p14:creationId xmlns:p14="http://schemas.microsoft.com/office/powerpoint/2010/main" val="3624468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FD3F6-02CD-41C9-B8E4-3F492B6391D4}"/>
              </a:ext>
            </a:extLst>
          </p:cNvPr>
          <p:cNvSpPr>
            <a:spLocks noGrp="1"/>
          </p:cNvSpPr>
          <p:nvPr>
            <p:ph type="title"/>
          </p:nvPr>
        </p:nvSpPr>
        <p:spPr/>
        <p:txBody>
          <a:bodyPr/>
          <a:lstStyle/>
          <a:p>
            <a:r>
              <a:rPr lang="en-US" dirty="0" err="1"/>
              <a:t>Lanjutan</a:t>
            </a:r>
            <a:endParaRPr lang="en-US" dirty="0"/>
          </a:p>
        </p:txBody>
      </p:sp>
      <p:sp>
        <p:nvSpPr>
          <p:cNvPr id="3" name="Content Placeholder 2">
            <a:extLst>
              <a:ext uri="{FF2B5EF4-FFF2-40B4-BE49-F238E27FC236}">
                <a16:creationId xmlns:a16="http://schemas.microsoft.com/office/drawing/2014/main" id="{4B72BA6E-BEA8-4135-B646-00394E358FA9}"/>
              </a:ext>
            </a:extLst>
          </p:cNvPr>
          <p:cNvSpPr>
            <a:spLocks noGrp="1"/>
          </p:cNvSpPr>
          <p:nvPr>
            <p:ph idx="1"/>
          </p:nvPr>
        </p:nvSpPr>
        <p:spPr/>
        <p:txBody>
          <a:bodyPr/>
          <a:lstStyle/>
          <a:p>
            <a:pPr marL="0" indent="0">
              <a:buNone/>
            </a:pPr>
            <a:r>
              <a:rPr lang="en-US" dirty="0"/>
              <a:t>3. </a:t>
            </a:r>
            <a:r>
              <a:rPr lang="en-US" dirty="0" err="1"/>
              <a:t>Matriks</a:t>
            </a:r>
            <a:r>
              <a:rPr lang="en-US" dirty="0"/>
              <a:t> Ranking: Teknik </a:t>
            </a:r>
            <a:r>
              <a:rPr lang="en-US" dirty="0" err="1"/>
              <a:t>ini</a:t>
            </a:r>
            <a:r>
              <a:rPr lang="en-US" dirty="0"/>
              <a:t> </a:t>
            </a:r>
            <a:r>
              <a:rPr lang="en-US" dirty="0" err="1"/>
              <a:t>dilakukan</a:t>
            </a:r>
            <a:r>
              <a:rPr lang="en-US" dirty="0"/>
              <a:t> </a:t>
            </a:r>
            <a:r>
              <a:rPr lang="en-US" dirty="0" err="1"/>
              <a:t>untuk</a:t>
            </a:r>
            <a:r>
              <a:rPr lang="en-US" dirty="0"/>
              <a:t> </a:t>
            </a:r>
            <a:r>
              <a:rPr lang="en-US" dirty="0" err="1"/>
              <a:t>memberikan</a:t>
            </a:r>
            <a:r>
              <a:rPr lang="en-US" dirty="0"/>
              <a:t> </a:t>
            </a:r>
            <a:r>
              <a:rPr lang="en-US" dirty="0" err="1"/>
              <a:t>nilai</a:t>
            </a:r>
            <a:r>
              <a:rPr lang="en-US" dirty="0"/>
              <a:t> </a:t>
            </a:r>
            <a:r>
              <a:rPr lang="en-US" dirty="0" err="1"/>
              <a:t>atau</a:t>
            </a:r>
            <a:r>
              <a:rPr lang="en-US" dirty="0"/>
              <a:t> </a:t>
            </a:r>
            <a:r>
              <a:rPr lang="en-US" dirty="0" err="1"/>
              <a:t>angka</a:t>
            </a:r>
            <a:r>
              <a:rPr lang="en-US" dirty="0"/>
              <a:t> pada masing-masing </a:t>
            </a:r>
            <a:r>
              <a:rPr lang="en-US" dirty="0" err="1"/>
              <a:t>aspek</a:t>
            </a:r>
            <a:r>
              <a:rPr lang="en-US" dirty="0"/>
              <a:t> </a:t>
            </a:r>
            <a:r>
              <a:rPr lang="en-US" dirty="0" err="1"/>
              <a:t>kajian</a:t>
            </a:r>
            <a:r>
              <a:rPr lang="en-US" dirty="0"/>
              <a:t> yang </a:t>
            </a:r>
            <a:r>
              <a:rPr lang="en-US" dirty="0" err="1"/>
              <a:t>disampaikan</a:t>
            </a:r>
            <a:r>
              <a:rPr lang="en-US" dirty="0"/>
              <a:t> </a:t>
            </a:r>
            <a:r>
              <a:rPr lang="en-US" dirty="0" err="1"/>
              <a:t>masyarakat,masyarakat</a:t>
            </a:r>
            <a:r>
              <a:rPr lang="en-US" dirty="0"/>
              <a:t> </a:t>
            </a:r>
            <a:r>
              <a:rPr lang="en-US" dirty="0" err="1"/>
              <a:t>akan</a:t>
            </a:r>
            <a:r>
              <a:rPr lang="en-US" dirty="0"/>
              <a:t> </a:t>
            </a:r>
            <a:r>
              <a:rPr lang="en-US" dirty="0" err="1"/>
              <a:t>menentukan</a:t>
            </a:r>
            <a:r>
              <a:rPr lang="en-US" dirty="0"/>
              <a:t> </a:t>
            </a:r>
            <a:r>
              <a:rPr lang="en-US" dirty="0" err="1"/>
              <a:t>sendiri</a:t>
            </a:r>
            <a:r>
              <a:rPr lang="en-US" dirty="0"/>
              <a:t> </a:t>
            </a:r>
            <a:r>
              <a:rPr lang="en-US" dirty="0" err="1"/>
              <a:t>topik</a:t>
            </a:r>
            <a:r>
              <a:rPr lang="en-US" dirty="0"/>
              <a:t> </a:t>
            </a:r>
            <a:r>
              <a:rPr lang="en-US" dirty="0" err="1"/>
              <a:t>atau</a:t>
            </a:r>
            <a:r>
              <a:rPr lang="en-US" dirty="0"/>
              <a:t> </a:t>
            </a:r>
            <a:r>
              <a:rPr lang="en-US" dirty="0" err="1"/>
              <a:t>permasalahan</a:t>
            </a:r>
            <a:r>
              <a:rPr lang="en-US" dirty="0"/>
              <a:t> </a:t>
            </a:r>
            <a:r>
              <a:rPr lang="en-US" dirty="0" err="1"/>
              <a:t>penting</a:t>
            </a:r>
            <a:r>
              <a:rPr lang="en-US" dirty="0"/>
              <a:t> </a:t>
            </a:r>
            <a:r>
              <a:rPr lang="en-US" dirty="0" err="1"/>
              <a:t>apa</a:t>
            </a:r>
            <a:r>
              <a:rPr lang="en-US" dirty="0"/>
              <a:t> yang </a:t>
            </a:r>
            <a:r>
              <a:rPr lang="en-US" dirty="0" err="1"/>
              <a:t>perlu</a:t>
            </a:r>
            <a:r>
              <a:rPr lang="en-US" dirty="0"/>
              <a:t> </a:t>
            </a:r>
            <a:r>
              <a:rPr lang="en-US" dirty="0" err="1"/>
              <a:t>dikembangkan</a:t>
            </a:r>
            <a:r>
              <a:rPr lang="en-US" dirty="0"/>
              <a:t> dan </a:t>
            </a:r>
            <a:r>
              <a:rPr lang="en-US" dirty="0" err="1"/>
              <a:t>dipertimbangkan</a:t>
            </a:r>
            <a:r>
              <a:rPr lang="en-US" dirty="0"/>
              <a:t> </a:t>
            </a:r>
            <a:r>
              <a:rPr lang="en-US" dirty="0" err="1"/>
              <a:t>dalam</a:t>
            </a:r>
            <a:r>
              <a:rPr lang="en-US" dirty="0"/>
              <a:t> </a:t>
            </a:r>
            <a:r>
              <a:rPr lang="en-US" dirty="0" err="1"/>
              <a:t>kegiatan</a:t>
            </a:r>
            <a:r>
              <a:rPr lang="en-US" dirty="0"/>
              <a:t> </a:t>
            </a:r>
            <a:r>
              <a:rPr lang="en-US" dirty="0" err="1"/>
              <a:t>pembangunan</a:t>
            </a:r>
            <a:r>
              <a:rPr lang="en-US" dirty="0"/>
              <a:t> </a:t>
            </a:r>
            <a:r>
              <a:rPr lang="en-US" dirty="0" err="1"/>
              <a:t>masyarakat</a:t>
            </a:r>
            <a:r>
              <a:rPr lang="en-US" dirty="0"/>
              <a:t>(Ni putu DK, 2016).</a:t>
            </a:r>
          </a:p>
        </p:txBody>
      </p:sp>
    </p:spTree>
    <p:extLst>
      <p:ext uri="{BB962C8B-B14F-4D97-AF65-F5344CB8AC3E}">
        <p14:creationId xmlns:p14="http://schemas.microsoft.com/office/powerpoint/2010/main" val="2957629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4AAC5-5AD6-4D6E-8361-00CD6771A389}"/>
              </a:ext>
            </a:extLst>
          </p:cNvPr>
          <p:cNvSpPr>
            <a:spLocks noGrp="1"/>
          </p:cNvSpPr>
          <p:nvPr>
            <p:ph type="title"/>
          </p:nvPr>
        </p:nvSpPr>
        <p:spPr/>
        <p:txBody>
          <a:bodyPr/>
          <a:lstStyle/>
          <a:p>
            <a:r>
              <a:rPr lang="en-US" dirty="0" err="1"/>
              <a:t>Metode</a:t>
            </a:r>
            <a:endParaRPr lang="en-US" dirty="0"/>
          </a:p>
        </p:txBody>
      </p:sp>
      <p:sp>
        <p:nvSpPr>
          <p:cNvPr id="3" name="Content Placeholder 2">
            <a:extLst>
              <a:ext uri="{FF2B5EF4-FFF2-40B4-BE49-F238E27FC236}">
                <a16:creationId xmlns:a16="http://schemas.microsoft.com/office/drawing/2014/main" id="{7E5FCC9F-5A30-4BBC-8FC9-9752DA3D72DE}"/>
              </a:ext>
            </a:extLst>
          </p:cNvPr>
          <p:cNvSpPr>
            <a:spLocks noGrp="1"/>
          </p:cNvSpPr>
          <p:nvPr>
            <p:ph idx="1"/>
          </p:nvPr>
        </p:nvSpPr>
        <p:spPr/>
        <p:txBody>
          <a:bodyPr/>
          <a:lstStyle/>
          <a:p>
            <a:r>
              <a:rPr lang="en-US" dirty="0" err="1"/>
              <a:t>Metode</a:t>
            </a:r>
            <a:r>
              <a:rPr lang="en-US" dirty="0"/>
              <a:t> yang </a:t>
            </a:r>
            <a:r>
              <a:rPr lang="en-US" dirty="0" err="1"/>
              <a:t>digunakan</a:t>
            </a:r>
            <a:r>
              <a:rPr lang="en-US" dirty="0"/>
              <a:t> </a:t>
            </a:r>
            <a:r>
              <a:rPr lang="en-US" dirty="0" err="1"/>
              <a:t>dalam</a:t>
            </a:r>
            <a:r>
              <a:rPr lang="en-US" dirty="0"/>
              <a:t> </a:t>
            </a:r>
            <a:r>
              <a:rPr lang="en-US" dirty="0" err="1"/>
              <a:t>penelitian</a:t>
            </a:r>
            <a:r>
              <a:rPr lang="en-US" dirty="0"/>
              <a:t> </a:t>
            </a:r>
            <a:r>
              <a:rPr lang="en-US" dirty="0" err="1"/>
              <a:t>ini</a:t>
            </a:r>
            <a:r>
              <a:rPr lang="en-US" dirty="0"/>
              <a:t> </a:t>
            </a:r>
            <a:r>
              <a:rPr lang="en-US" dirty="0" err="1"/>
              <a:t>adalah</a:t>
            </a:r>
            <a:r>
              <a:rPr lang="en-US" dirty="0"/>
              <a:t> </a:t>
            </a:r>
            <a:r>
              <a:rPr lang="en-US" dirty="0" err="1"/>
              <a:t>metode</a:t>
            </a:r>
            <a:r>
              <a:rPr lang="en-US" dirty="0"/>
              <a:t> </a:t>
            </a:r>
            <a:r>
              <a:rPr lang="en-US" dirty="0" err="1"/>
              <a:t>kualitatif</a:t>
            </a:r>
            <a:r>
              <a:rPr lang="en-US" dirty="0"/>
              <a:t> Action research </a:t>
            </a:r>
            <a:r>
              <a:rPr lang="en-US" dirty="0" err="1"/>
              <a:t>dengan</a:t>
            </a:r>
            <a:r>
              <a:rPr lang="en-US" dirty="0"/>
              <a:t> Participatory Rural Appraisal (PRA) </a:t>
            </a:r>
            <a:r>
              <a:rPr lang="en-US" dirty="0" err="1"/>
              <a:t>yakni</a:t>
            </a:r>
            <a:r>
              <a:rPr lang="en-US" dirty="0"/>
              <a:t> </a:t>
            </a:r>
            <a:r>
              <a:rPr lang="en-US" dirty="0" err="1"/>
              <a:t>pelaksanaan</a:t>
            </a:r>
            <a:r>
              <a:rPr lang="en-US" dirty="0"/>
              <a:t> </a:t>
            </a:r>
            <a:r>
              <a:rPr lang="en-US" dirty="0" err="1"/>
              <a:t>kegiatan</a:t>
            </a:r>
            <a:r>
              <a:rPr lang="en-US" dirty="0"/>
              <a:t> </a:t>
            </a:r>
            <a:r>
              <a:rPr lang="en-US" dirty="0" err="1"/>
              <a:t>penelitian</a:t>
            </a:r>
            <a:r>
              <a:rPr lang="en-US" dirty="0"/>
              <a:t> </a:t>
            </a:r>
            <a:r>
              <a:rPr lang="en-US" dirty="0" err="1"/>
              <a:t>dimana</a:t>
            </a:r>
            <a:r>
              <a:rPr lang="en-US" dirty="0"/>
              <a:t> </a:t>
            </a:r>
            <a:r>
              <a:rPr lang="en-US" dirty="0" err="1"/>
              <a:t>kegiatan</a:t>
            </a:r>
            <a:r>
              <a:rPr lang="en-US" dirty="0"/>
              <a:t> </a:t>
            </a:r>
            <a:r>
              <a:rPr lang="en-US" dirty="0" err="1"/>
              <a:t>penelitian</a:t>
            </a:r>
            <a:r>
              <a:rPr lang="en-US" dirty="0"/>
              <a:t> </a:t>
            </a:r>
            <a:r>
              <a:rPr lang="en-US" dirty="0" err="1"/>
              <a:t>dilakukan</a:t>
            </a:r>
            <a:r>
              <a:rPr lang="en-US" dirty="0"/>
              <a:t> </a:t>
            </a:r>
            <a:r>
              <a:rPr lang="en-US" dirty="0" err="1"/>
              <a:t>mulai</a:t>
            </a:r>
            <a:r>
              <a:rPr lang="en-US" dirty="0"/>
              <a:t> </a:t>
            </a:r>
            <a:r>
              <a:rPr lang="en-US" dirty="0" err="1"/>
              <a:t>menyusun</a:t>
            </a:r>
            <a:r>
              <a:rPr lang="en-US" dirty="0"/>
              <a:t> </a:t>
            </a:r>
            <a:r>
              <a:rPr lang="en-US" dirty="0" err="1"/>
              <a:t>desain,instrumen</a:t>
            </a:r>
            <a:r>
              <a:rPr lang="en-US" dirty="0"/>
              <a:t>, </a:t>
            </a:r>
            <a:r>
              <a:rPr lang="en-US" dirty="0" err="1"/>
              <a:t>pengumpulan</a:t>
            </a:r>
            <a:r>
              <a:rPr lang="en-US" dirty="0"/>
              <a:t> data, </a:t>
            </a:r>
            <a:r>
              <a:rPr lang="en-US" dirty="0" err="1"/>
              <a:t>pengolahan</a:t>
            </a:r>
            <a:r>
              <a:rPr lang="en-US" dirty="0"/>
              <a:t>, dan </a:t>
            </a:r>
            <a:r>
              <a:rPr lang="en-US" dirty="0" err="1"/>
              <a:t>analisis</a:t>
            </a:r>
            <a:r>
              <a:rPr lang="en-US" dirty="0"/>
              <a:t> data </a:t>
            </a:r>
            <a:r>
              <a:rPr lang="en-US" dirty="0" err="1"/>
              <a:t>dilakukan</a:t>
            </a:r>
            <a:r>
              <a:rPr lang="en-US" dirty="0"/>
              <a:t> Bersama </a:t>
            </a:r>
            <a:r>
              <a:rPr lang="en-US" dirty="0" err="1"/>
              <a:t>masyarakat</a:t>
            </a:r>
            <a:r>
              <a:rPr lang="en-US" dirty="0"/>
              <a:t> yang </a:t>
            </a:r>
            <a:r>
              <a:rPr lang="en-US" dirty="0" err="1"/>
              <a:t>diperankan</a:t>
            </a:r>
            <a:r>
              <a:rPr lang="en-US" dirty="0"/>
              <a:t> </a:t>
            </a:r>
            <a:r>
              <a:rPr lang="en-US" dirty="0" err="1"/>
              <a:t>bukan</a:t>
            </a:r>
            <a:r>
              <a:rPr lang="en-US" dirty="0"/>
              <a:t> </a:t>
            </a:r>
            <a:r>
              <a:rPr lang="en-US" dirty="0" err="1"/>
              <a:t>sebagai</a:t>
            </a:r>
            <a:r>
              <a:rPr lang="en-US" dirty="0"/>
              <a:t> </a:t>
            </a:r>
            <a:r>
              <a:rPr lang="en-US" dirty="0" err="1"/>
              <a:t>objek</a:t>
            </a:r>
            <a:r>
              <a:rPr lang="en-US" dirty="0"/>
              <a:t> </a:t>
            </a:r>
            <a:r>
              <a:rPr lang="en-US" dirty="0" err="1"/>
              <a:t>melainkan</a:t>
            </a:r>
            <a:r>
              <a:rPr lang="en-US" dirty="0"/>
              <a:t> </a:t>
            </a:r>
            <a:r>
              <a:rPr lang="en-US" dirty="0" err="1"/>
              <a:t>sebagai</a:t>
            </a:r>
            <a:r>
              <a:rPr lang="en-US" dirty="0"/>
              <a:t> </a:t>
            </a:r>
            <a:r>
              <a:rPr lang="en-US" dirty="0" err="1"/>
              <a:t>subjek</a:t>
            </a:r>
            <a:endParaRPr lang="en-US" dirty="0"/>
          </a:p>
          <a:p>
            <a:pPr marL="0" indent="0">
              <a:buNone/>
            </a:pPr>
            <a:r>
              <a:rPr lang="en-US" dirty="0"/>
              <a:t>(</a:t>
            </a:r>
            <a:r>
              <a:rPr lang="en-US" dirty="0" err="1"/>
              <a:t>Adimihardja</a:t>
            </a:r>
            <a:r>
              <a:rPr lang="en-US" dirty="0"/>
              <a:t> &amp; </a:t>
            </a:r>
            <a:r>
              <a:rPr lang="en-US" dirty="0" err="1"/>
              <a:t>Hikmat</a:t>
            </a:r>
            <a:r>
              <a:rPr lang="en-US" dirty="0"/>
              <a:t>, 2003).</a:t>
            </a:r>
          </a:p>
          <a:p>
            <a:r>
              <a:rPr lang="en-US" dirty="0" err="1"/>
              <a:t>Sedangkan</a:t>
            </a:r>
            <a:r>
              <a:rPr lang="en-US" dirty="0"/>
              <a:t> </a:t>
            </a:r>
            <a:r>
              <a:rPr lang="en-US" dirty="0" err="1"/>
              <a:t>metode</a:t>
            </a:r>
            <a:r>
              <a:rPr lang="en-US" dirty="0"/>
              <a:t> yang </a:t>
            </a:r>
            <a:r>
              <a:rPr lang="en-US" dirty="0" err="1"/>
              <a:t>digunakan</a:t>
            </a:r>
            <a:r>
              <a:rPr lang="en-US" dirty="0"/>
              <a:t> </a:t>
            </a:r>
            <a:r>
              <a:rPr lang="en-US" dirty="0" err="1"/>
              <a:t>dalam</a:t>
            </a:r>
            <a:r>
              <a:rPr lang="en-US" dirty="0"/>
              <a:t> </a:t>
            </a:r>
            <a:r>
              <a:rPr lang="en-US" dirty="0" err="1"/>
              <a:t>menentukan</a:t>
            </a:r>
            <a:r>
              <a:rPr lang="en-US" dirty="0"/>
              <a:t> </a:t>
            </a:r>
            <a:r>
              <a:rPr lang="en-US" dirty="0" err="1"/>
              <a:t>lokasi</a:t>
            </a:r>
            <a:r>
              <a:rPr lang="en-US" dirty="0"/>
              <a:t> </a:t>
            </a:r>
            <a:r>
              <a:rPr lang="en-US" dirty="0" err="1"/>
              <a:t>adalah</a:t>
            </a:r>
            <a:r>
              <a:rPr lang="en-US" dirty="0"/>
              <a:t> Purposive Method </a:t>
            </a:r>
            <a:r>
              <a:rPr lang="en-US" dirty="0" err="1"/>
              <a:t>yakni</a:t>
            </a:r>
            <a:r>
              <a:rPr lang="en-US" dirty="0"/>
              <a:t> </a:t>
            </a:r>
            <a:r>
              <a:rPr lang="en-US" dirty="0" err="1"/>
              <a:t>penentuan</a:t>
            </a:r>
            <a:r>
              <a:rPr lang="en-US" dirty="0"/>
              <a:t> </a:t>
            </a:r>
            <a:r>
              <a:rPr lang="en-US" dirty="0" err="1"/>
              <a:t>lokasi</a:t>
            </a:r>
            <a:r>
              <a:rPr lang="en-US" dirty="0"/>
              <a:t> </a:t>
            </a:r>
            <a:r>
              <a:rPr lang="en-US" dirty="0" err="1"/>
              <a:t>secara</a:t>
            </a:r>
            <a:r>
              <a:rPr lang="en-US" dirty="0"/>
              <a:t> </a:t>
            </a:r>
            <a:r>
              <a:rPr lang="en-US" dirty="0" err="1"/>
              <a:t>sengaja</a:t>
            </a:r>
            <a:endParaRPr lang="en-US" dirty="0"/>
          </a:p>
        </p:txBody>
      </p:sp>
    </p:spTree>
    <p:extLst>
      <p:ext uri="{BB962C8B-B14F-4D97-AF65-F5344CB8AC3E}">
        <p14:creationId xmlns:p14="http://schemas.microsoft.com/office/powerpoint/2010/main" val="62000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831B5-7080-4574-98B0-815DBE59C8D5}"/>
              </a:ext>
            </a:extLst>
          </p:cNvPr>
          <p:cNvSpPr>
            <a:spLocks noGrp="1"/>
          </p:cNvSpPr>
          <p:nvPr>
            <p:ph type="title"/>
          </p:nvPr>
        </p:nvSpPr>
        <p:spPr/>
        <p:txBody>
          <a:bodyPr/>
          <a:lstStyle/>
          <a:p>
            <a:r>
              <a:rPr lang="en-US" dirty="0" err="1"/>
              <a:t>Pemetaan</a:t>
            </a:r>
            <a:r>
              <a:rPr lang="en-US" dirty="0"/>
              <a:t> </a:t>
            </a:r>
            <a:r>
              <a:rPr lang="en-US" dirty="0" err="1"/>
              <a:t>Desa</a:t>
            </a:r>
            <a:endParaRPr lang="en-US" dirty="0"/>
          </a:p>
        </p:txBody>
      </p:sp>
      <p:sp>
        <p:nvSpPr>
          <p:cNvPr id="3" name="Content Placeholder 2">
            <a:extLst>
              <a:ext uri="{FF2B5EF4-FFF2-40B4-BE49-F238E27FC236}">
                <a16:creationId xmlns:a16="http://schemas.microsoft.com/office/drawing/2014/main" id="{6AE87179-9F1A-4680-AD55-BAB8D5297A5A}"/>
              </a:ext>
            </a:extLst>
          </p:cNvPr>
          <p:cNvSpPr>
            <a:spLocks noGrp="1"/>
          </p:cNvSpPr>
          <p:nvPr>
            <p:ph idx="1"/>
          </p:nvPr>
        </p:nvSpPr>
        <p:spPr/>
        <p:txBody>
          <a:bodyPr/>
          <a:lstStyle/>
          <a:p>
            <a:r>
              <a:rPr lang="en-US" dirty="0" err="1"/>
              <a:t>Pemetaan</a:t>
            </a:r>
            <a:r>
              <a:rPr lang="en-US" dirty="0"/>
              <a:t> </a:t>
            </a:r>
            <a:r>
              <a:rPr lang="en-US" dirty="0" err="1"/>
              <a:t>desa</a:t>
            </a:r>
            <a:r>
              <a:rPr lang="en-US" dirty="0"/>
              <a:t> </a:t>
            </a:r>
            <a:r>
              <a:rPr lang="en-US" dirty="0" err="1"/>
              <a:t>merupakan</a:t>
            </a:r>
            <a:r>
              <a:rPr lang="en-US" dirty="0"/>
              <a:t> Teknik PRA yang </a:t>
            </a:r>
            <a:r>
              <a:rPr lang="en-US" dirty="0" err="1"/>
              <a:t>membantu</a:t>
            </a:r>
            <a:r>
              <a:rPr lang="en-US" dirty="0"/>
              <a:t> </a:t>
            </a:r>
            <a:r>
              <a:rPr lang="en-US" dirty="0" err="1"/>
              <a:t>masyarakat</a:t>
            </a:r>
            <a:r>
              <a:rPr lang="en-US" dirty="0"/>
              <a:t> </a:t>
            </a:r>
            <a:r>
              <a:rPr lang="en-US" dirty="0" err="1"/>
              <a:t>dalam</a:t>
            </a:r>
            <a:r>
              <a:rPr lang="en-US" dirty="0"/>
              <a:t> </a:t>
            </a:r>
            <a:r>
              <a:rPr lang="en-US" dirty="0" err="1"/>
              <a:t>mengungkapkan</a:t>
            </a:r>
            <a:r>
              <a:rPr lang="en-US" dirty="0"/>
              <a:t> </a:t>
            </a:r>
            <a:r>
              <a:rPr lang="en-US" dirty="0" err="1"/>
              <a:t>keadaan</a:t>
            </a:r>
            <a:r>
              <a:rPr lang="en-US" dirty="0"/>
              <a:t> wilayah dan </a:t>
            </a:r>
            <a:r>
              <a:rPr lang="en-US" dirty="0" err="1"/>
              <a:t>lingkungan</a:t>
            </a:r>
            <a:r>
              <a:rPr lang="en-US" dirty="0"/>
              <a:t> </a:t>
            </a:r>
            <a:r>
              <a:rPr lang="en-US" dirty="0" err="1"/>
              <a:t>desa</a:t>
            </a:r>
            <a:r>
              <a:rPr lang="en-US" dirty="0"/>
              <a:t>. Pada </a:t>
            </a:r>
            <a:r>
              <a:rPr lang="en-US" dirty="0" err="1"/>
              <a:t>teknik</a:t>
            </a:r>
            <a:r>
              <a:rPr lang="en-US" dirty="0"/>
              <a:t> </a:t>
            </a:r>
            <a:r>
              <a:rPr lang="en-US" dirty="0" err="1"/>
              <a:t>ini</a:t>
            </a:r>
            <a:r>
              <a:rPr lang="en-US" dirty="0"/>
              <a:t> </a:t>
            </a:r>
            <a:r>
              <a:rPr lang="en-US" dirty="0" err="1"/>
              <a:t>masyarakat</a:t>
            </a:r>
            <a:r>
              <a:rPr lang="en-US" dirty="0"/>
              <a:t> </a:t>
            </a:r>
            <a:r>
              <a:rPr lang="en-US" dirty="0" err="1"/>
              <a:t>membuat</a:t>
            </a:r>
            <a:r>
              <a:rPr lang="en-US" dirty="0"/>
              <a:t> </a:t>
            </a:r>
            <a:r>
              <a:rPr lang="en-US" dirty="0" err="1"/>
              <a:t>peta</a:t>
            </a:r>
            <a:r>
              <a:rPr lang="en-US" dirty="0"/>
              <a:t> </a:t>
            </a:r>
            <a:r>
              <a:rPr lang="en-US" dirty="0" err="1"/>
              <a:t>desa</a:t>
            </a:r>
            <a:r>
              <a:rPr lang="en-US" dirty="0"/>
              <a:t> </a:t>
            </a:r>
            <a:r>
              <a:rPr lang="en-US" dirty="0" err="1"/>
              <a:t>untuk</a:t>
            </a:r>
            <a:r>
              <a:rPr lang="en-US" dirty="0"/>
              <a:t> </a:t>
            </a:r>
            <a:r>
              <a:rPr lang="en-US" dirty="0" err="1"/>
              <a:t>memahami</a:t>
            </a:r>
            <a:r>
              <a:rPr lang="en-US" dirty="0"/>
              <a:t>  </a:t>
            </a:r>
            <a:r>
              <a:rPr lang="en-US" dirty="0" err="1"/>
              <a:t>kondisi</a:t>
            </a:r>
            <a:r>
              <a:rPr lang="en-US" dirty="0"/>
              <a:t> </a:t>
            </a:r>
            <a:r>
              <a:rPr lang="en-US" dirty="0" err="1"/>
              <a:t>lingkungan</a:t>
            </a:r>
            <a:r>
              <a:rPr lang="en-US" dirty="0"/>
              <a:t> </a:t>
            </a:r>
            <a:r>
              <a:rPr lang="en-US" dirty="0" err="1"/>
              <a:t>desa</a:t>
            </a:r>
            <a:r>
              <a:rPr lang="en-US" dirty="0"/>
              <a:t> </a:t>
            </a:r>
            <a:r>
              <a:rPr lang="en-US" dirty="0" err="1"/>
              <a:t>beserta</a:t>
            </a:r>
            <a:r>
              <a:rPr lang="en-US" dirty="0"/>
              <a:t> </a:t>
            </a:r>
            <a:r>
              <a:rPr lang="en-US" dirty="0" err="1"/>
              <a:t>sumber</a:t>
            </a:r>
            <a:r>
              <a:rPr lang="en-US" dirty="0"/>
              <a:t> </a:t>
            </a:r>
            <a:r>
              <a:rPr lang="en-US" dirty="0" err="1"/>
              <a:t>daya</a:t>
            </a:r>
            <a:r>
              <a:rPr lang="en-US" dirty="0"/>
              <a:t> yang </a:t>
            </a:r>
            <a:r>
              <a:rPr lang="en-US" dirty="0" err="1"/>
              <a:t>ada</a:t>
            </a:r>
            <a:r>
              <a:rPr lang="en-US" dirty="0"/>
              <a:t> di </a:t>
            </a:r>
            <a:r>
              <a:rPr lang="en-US" dirty="0" err="1"/>
              <a:t>dalamnya</a:t>
            </a:r>
            <a:r>
              <a:rPr lang="en-US" dirty="0"/>
              <a:t>. </a:t>
            </a:r>
          </a:p>
        </p:txBody>
      </p:sp>
    </p:spTree>
    <p:extLst>
      <p:ext uri="{BB962C8B-B14F-4D97-AF65-F5344CB8AC3E}">
        <p14:creationId xmlns:p14="http://schemas.microsoft.com/office/powerpoint/2010/main" val="3194740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E0BF-6A21-4557-8362-69908AF02013}"/>
              </a:ext>
            </a:extLst>
          </p:cNvPr>
          <p:cNvSpPr>
            <a:spLocks noGrp="1"/>
          </p:cNvSpPr>
          <p:nvPr>
            <p:ph type="title"/>
          </p:nvPr>
        </p:nvSpPr>
        <p:spPr/>
        <p:txBody>
          <a:bodyPr/>
          <a:lstStyle/>
          <a:p>
            <a:r>
              <a:rPr lang="en-US" dirty="0" err="1"/>
              <a:t>Pohon</a:t>
            </a:r>
            <a:r>
              <a:rPr lang="en-US" dirty="0"/>
              <a:t> </a:t>
            </a:r>
            <a:r>
              <a:rPr lang="en-US" dirty="0" err="1"/>
              <a:t>Masalah</a:t>
            </a:r>
            <a:endParaRPr lang="en-US" dirty="0"/>
          </a:p>
        </p:txBody>
      </p:sp>
      <p:sp>
        <p:nvSpPr>
          <p:cNvPr id="3" name="Content Placeholder 2">
            <a:extLst>
              <a:ext uri="{FF2B5EF4-FFF2-40B4-BE49-F238E27FC236}">
                <a16:creationId xmlns:a16="http://schemas.microsoft.com/office/drawing/2014/main" id="{2BC25E70-9AD8-4B1A-824D-02738844D414}"/>
              </a:ext>
            </a:extLst>
          </p:cNvPr>
          <p:cNvSpPr>
            <a:spLocks noGrp="1"/>
          </p:cNvSpPr>
          <p:nvPr>
            <p:ph idx="1"/>
          </p:nvPr>
        </p:nvSpPr>
        <p:spPr/>
        <p:txBody>
          <a:bodyPr/>
          <a:lstStyle/>
          <a:p>
            <a:r>
              <a:rPr lang="en-US" dirty="0" err="1"/>
              <a:t>Pohon</a:t>
            </a:r>
            <a:r>
              <a:rPr lang="en-US" dirty="0"/>
              <a:t> </a:t>
            </a:r>
            <a:r>
              <a:rPr lang="en-US" dirty="0" err="1"/>
              <a:t>masalah</a:t>
            </a:r>
            <a:r>
              <a:rPr lang="en-US" dirty="0"/>
              <a:t> </a:t>
            </a:r>
            <a:r>
              <a:rPr lang="en-US" dirty="0" err="1"/>
              <a:t>adalah</a:t>
            </a:r>
            <a:r>
              <a:rPr lang="en-US" dirty="0"/>
              <a:t> salah </a:t>
            </a:r>
            <a:r>
              <a:rPr lang="en-US" dirty="0" err="1"/>
              <a:t>satu</a:t>
            </a:r>
            <a:r>
              <a:rPr lang="en-US" dirty="0"/>
              <a:t> Teknik PRA yang </a:t>
            </a:r>
            <a:r>
              <a:rPr lang="en-US" dirty="0" err="1"/>
              <a:t>memecahkan</a:t>
            </a:r>
            <a:r>
              <a:rPr lang="en-US" dirty="0"/>
              <a:t> </a:t>
            </a:r>
            <a:r>
              <a:rPr lang="en-US" dirty="0" err="1"/>
              <a:t>masalah</a:t>
            </a:r>
            <a:r>
              <a:rPr lang="en-US" dirty="0"/>
              <a:t> </a:t>
            </a:r>
            <a:r>
              <a:rPr lang="en-US" dirty="0" err="1"/>
              <a:t>dengan</a:t>
            </a:r>
            <a:r>
              <a:rPr lang="en-US" dirty="0"/>
              <a:t> </a:t>
            </a:r>
            <a:r>
              <a:rPr lang="en-US" dirty="0" err="1"/>
              <a:t>langkah</a:t>
            </a:r>
            <a:r>
              <a:rPr lang="en-US" dirty="0"/>
              <a:t> dan </a:t>
            </a:r>
            <a:r>
              <a:rPr lang="en-US" dirty="0" err="1"/>
              <a:t>cara</a:t>
            </a:r>
            <a:r>
              <a:rPr lang="en-US" dirty="0"/>
              <a:t> yang </a:t>
            </a:r>
            <a:r>
              <a:rPr lang="en-US" dirty="0" err="1"/>
              <a:t>serupa.Teknik</a:t>
            </a:r>
            <a:r>
              <a:rPr lang="en-US" dirty="0"/>
              <a:t> </a:t>
            </a:r>
            <a:r>
              <a:rPr lang="en-US" dirty="0" err="1"/>
              <a:t>ini</a:t>
            </a:r>
            <a:r>
              <a:rPr lang="en-US" dirty="0"/>
              <a:t> </a:t>
            </a:r>
            <a:r>
              <a:rPr lang="en-US" dirty="0" err="1"/>
              <a:t>digunakan</a:t>
            </a:r>
            <a:r>
              <a:rPr lang="en-US" dirty="0"/>
              <a:t> </a:t>
            </a:r>
            <a:r>
              <a:rPr lang="en-US" dirty="0" err="1"/>
              <a:t>dengan</a:t>
            </a:r>
            <a:r>
              <a:rPr lang="en-US" dirty="0"/>
              <a:t> </a:t>
            </a:r>
            <a:r>
              <a:rPr lang="en-US" dirty="0" err="1"/>
              <a:t>menggambar</a:t>
            </a:r>
            <a:r>
              <a:rPr lang="en-US" dirty="0"/>
              <a:t> </a:t>
            </a:r>
            <a:r>
              <a:rPr lang="en-US" dirty="0" err="1"/>
              <a:t>pohon</a:t>
            </a:r>
            <a:r>
              <a:rPr lang="en-US" dirty="0"/>
              <a:t> </a:t>
            </a:r>
            <a:r>
              <a:rPr lang="en-US" dirty="0" err="1"/>
              <a:t>secara</a:t>
            </a:r>
            <a:r>
              <a:rPr lang="en-US" dirty="0"/>
              <a:t> </a:t>
            </a:r>
            <a:r>
              <a:rPr lang="en-US" dirty="0" err="1"/>
              <a:t>berurutan</a:t>
            </a:r>
            <a:r>
              <a:rPr lang="en-US" dirty="0"/>
              <a:t> dan </a:t>
            </a:r>
            <a:r>
              <a:rPr lang="en-US" dirty="0" err="1"/>
              <a:t>dapat</a:t>
            </a:r>
            <a:r>
              <a:rPr lang="en-US" dirty="0"/>
              <a:t> </a:t>
            </a:r>
            <a:r>
              <a:rPr lang="en-US" dirty="0" err="1"/>
              <a:t>ditemukan</a:t>
            </a:r>
            <a:r>
              <a:rPr lang="en-US" dirty="0"/>
              <a:t> </a:t>
            </a:r>
            <a:r>
              <a:rPr lang="en-US" dirty="0" err="1"/>
              <a:t>secara</a:t>
            </a:r>
            <a:r>
              <a:rPr lang="en-US" dirty="0"/>
              <a:t> </a:t>
            </a:r>
            <a:r>
              <a:rPr lang="en-US" dirty="0" err="1"/>
              <a:t>berurutan</a:t>
            </a:r>
            <a:r>
              <a:rPr lang="en-US" dirty="0"/>
              <a:t> pula </a:t>
            </a:r>
            <a:r>
              <a:rPr lang="en-US" dirty="0" err="1"/>
              <a:t>rincian</a:t>
            </a:r>
            <a:r>
              <a:rPr lang="en-US" dirty="0"/>
              <a:t> </a:t>
            </a:r>
            <a:r>
              <a:rPr lang="en-US" dirty="0" err="1"/>
              <a:t>masalahnya</a:t>
            </a:r>
            <a:r>
              <a:rPr lang="en-US" dirty="0"/>
              <a:t> </a:t>
            </a:r>
            <a:r>
              <a:rPr lang="en-US" dirty="0" err="1"/>
              <a:t>dimulai</a:t>
            </a:r>
            <a:r>
              <a:rPr lang="en-US" dirty="0"/>
              <a:t> </a:t>
            </a:r>
            <a:r>
              <a:rPr lang="en-US" dirty="0" err="1"/>
              <a:t>dari</a:t>
            </a:r>
            <a:r>
              <a:rPr lang="en-US" dirty="0"/>
              <a:t> </a:t>
            </a:r>
            <a:r>
              <a:rPr lang="en-US" dirty="0" err="1"/>
              <a:t>akar</a:t>
            </a:r>
            <a:r>
              <a:rPr lang="en-US" dirty="0"/>
              <a:t> </a:t>
            </a:r>
            <a:r>
              <a:rPr lang="en-US" dirty="0" err="1"/>
              <a:t>masalah</a:t>
            </a:r>
            <a:r>
              <a:rPr lang="en-US" dirty="0"/>
              <a:t> </a:t>
            </a:r>
            <a:r>
              <a:rPr lang="en-US" dirty="0" err="1"/>
              <a:t>sebagai</a:t>
            </a:r>
            <a:r>
              <a:rPr lang="en-US" dirty="0"/>
              <a:t> </a:t>
            </a:r>
            <a:r>
              <a:rPr lang="en-US" dirty="0" err="1"/>
              <a:t>penyebab</a:t>
            </a:r>
            <a:r>
              <a:rPr lang="en-US" dirty="0"/>
              <a:t> </a:t>
            </a:r>
            <a:r>
              <a:rPr lang="en-US" dirty="0" err="1"/>
              <a:t>masalah,batang</a:t>
            </a:r>
            <a:r>
              <a:rPr lang="en-US" dirty="0"/>
              <a:t> </a:t>
            </a:r>
            <a:r>
              <a:rPr lang="en-US" dirty="0" err="1"/>
              <a:t>masalah</a:t>
            </a:r>
            <a:r>
              <a:rPr lang="en-US" dirty="0"/>
              <a:t> </a:t>
            </a:r>
            <a:r>
              <a:rPr lang="en-US" dirty="0" err="1"/>
              <a:t>sebagai</a:t>
            </a:r>
            <a:r>
              <a:rPr lang="en-US" dirty="0"/>
              <a:t> </a:t>
            </a:r>
            <a:r>
              <a:rPr lang="en-US" dirty="0" err="1"/>
              <a:t>masalah,ranting</a:t>
            </a:r>
            <a:r>
              <a:rPr lang="en-US" dirty="0"/>
              <a:t> </a:t>
            </a:r>
            <a:r>
              <a:rPr lang="en-US" dirty="0" err="1"/>
              <a:t>sebagai</a:t>
            </a:r>
            <a:r>
              <a:rPr lang="en-US" dirty="0"/>
              <a:t> </a:t>
            </a:r>
            <a:r>
              <a:rPr lang="en-US" dirty="0" err="1"/>
              <a:t>akibat</a:t>
            </a:r>
            <a:r>
              <a:rPr lang="en-US" dirty="0"/>
              <a:t> </a:t>
            </a:r>
            <a:r>
              <a:rPr lang="en-US" dirty="0" err="1"/>
              <a:t>dari</a:t>
            </a:r>
            <a:r>
              <a:rPr lang="en-US" dirty="0"/>
              <a:t> </a:t>
            </a:r>
            <a:r>
              <a:rPr lang="en-US" dirty="0" err="1"/>
              <a:t>masalah</a:t>
            </a:r>
            <a:r>
              <a:rPr lang="en-US" dirty="0"/>
              <a:t>, dan </a:t>
            </a:r>
            <a:r>
              <a:rPr lang="en-US" dirty="0" err="1"/>
              <a:t>daun</a:t>
            </a:r>
            <a:r>
              <a:rPr lang="en-US" dirty="0"/>
              <a:t> </a:t>
            </a:r>
            <a:r>
              <a:rPr lang="en-US" dirty="0" err="1"/>
              <a:t>sebagai</a:t>
            </a:r>
            <a:r>
              <a:rPr lang="en-US" dirty="0"/>
              <a:t> </a:t>
            </a:r>
            <a:r>
              <a:rPr lang="en-US" dirty="0" err="1"/>
              <a:t>dampak</a:t>
            </a:r>
            <a:r>
              <a:rPr lang="en-US" dirty="0"/>
              <a:t> </a:t>
            </a:r>
            <a:r>
              <a:rPr lang="en-US" dirty="0" err="1"/>
              <a:t>berkelanjutan</a:t>
            </a:r>
            <a:r>
              <a:rPr lang="en-US" dirty="0"/>
              <a:t> </a:t>
            </a:r>
            <a:r>
              <a:rPr lang="en-US" dirty="0" err="1"/>
              <a:t>dari</a:t>
            </a:r>
            <a:r>
              <a:rPr lang="en-US" dirty="0"/>
              <a:t> </a:t>
            </a:r>
            <a:r>
              <a:rPr lang="en-US" dirty="0" err="1"/>
              <a:t>akibat</a:t>
            </a:r>
            <a:r>
              <a:rPr lang="en-US" dirty="0"/>
              <a:t> </a:t>
            </a:r>
            <a:r>
              <a:rPr lang="en-US" dirty="0" err="1"/>
              <a:t>masalah</a:t>
            </a:r>
            <a:r>
              <a:rPr lang="en-US" dirty="0"/>
              <a:t>. </a:t>
            </a:r>
          </a:p>
          <a:p>
            <a:endParaRPr lang="en-US" dirty="0"/>
          </a:p>
        </p:txBody>
      </p:sp>
    </p:spTree>
    <p:extLst>
      <p:ext uri="{BB962C8B-B14F-4D97-AF65-F5344CB8AC3E}">
        <p14:creationId xmlns:p14="http://schemas.microsoft.com/office/powerpoint/2010/main" val="3152874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58BF0-1B5C-4285-A373-BA13BB195D5B}"/>
              </a:ext>
            </a:extLst>
          </p:cNvPr>
          <p:cNvSpPr>
            <a:spLocks noGrp="1"/>
          </p:cNvSpPr>
          <p:nvPr>
            <p:ph type="title"/>
          </p:nvPr>
        </p:nvSpPr>
        <p:spPr/>
        <p:txBody>
          <a:bodyPr/>
          <a:lstStyle/>
          <a:p>
            <a:r>
              <a:rPr lang="en-US" dirty="0" err="1"/>
              <a:t>Matriks</a:t>
            </a:r>
            <a:r>
              <a:rPr lang="en-US" dirty="0"/>
              <a:t> Ranking</a:t>
            </a:r>
            <a:br>
              <a:rPr lang="en-US" dirty="0"/>
            </a:br>
            <a:endParaRPr lang="en-US" dirty="0"/>
          </a:p>
        </p:txBody>
      </p:sp>
      <p:sp>
        <p:nvSpPr>
          <p:cNvPr id="3" name="Content Placeholder 2">
            <a:extLst>
              <a:ext uri="{FF2B5EF4-FFF2-40B4-BE49-F238E27FC236}">
                <a16:creationId xmlns:a16="http://schemas.microsoft.com/office/drawing/2014/main" id="{C43CA1DA-2CDC-4E3C-A816-533575A2CAB3}"/>
              </a:ext>
            </a:extLst>
          </p:cNvPr>
          <p:cNvSpPr>
            <a:spLocks noGrp="1"/>
          </p:cNvSpPr>
          <p:nvPr>
            <p:ph idx="1"/>
          </p:nvPr>
        </p:nvSpPr>
        <p:spPr/>
        <p:txBody>
          <a:bodyPr>
            <a:normAutofit/>
          </a:bodyPr>
          <a:lstStyle/>
          <a:p>
            <a:pPr marL="0" indent="0">
              <a:buNone/>
            </a:pPr>
            <a:r>
              <a:rPr lang="en-US" dirty="0" err="1"/>
              <a:t>Matriks</a:t>
            </a:r>
            <a:r>
              <a:rPr lang="en-US" dirty="0"/>
              <a:t> ranking </a:t>
            </a:r>
            <a:r>
              <a:rPr lang="en-US" dirty="0" err="1"/>
              <a:t>merupakan</a:t>
            </a:r>
            <a:r>
              <a:rPr lang="en-US" dirty="0"/>
              <a:t> salah </a:t>
            </a:r>
            <a:r>
              <a:rPr lang="en-US" dirty="0" err="1"/>
              <a:t>satu</a:t>
            </a:r>
            <a:r>
              <a:rPr lang="en-US" dirty="0"/>
              <a:t> Teknik di </a:t>
            </a:r>
            <a:r>
              <a:rPr lang="en-US" dirty="0" err="1"/>
              <a:t>dalam</a:t>
            </a:r>
            <a:r>
              <a:rPr lang="en-US" dirty="0"/>
              <a:t> PRA yang </a:t>
            </a:r>
            <a:r>
              <a:rPr lang="en-US" dirty="0" err="1"/>
              <a:t>digunakan</a:t>
            </a:r>
            <a:r>
              <a:rPr lang="en-US" dirty="0"/>
              <a:t> </a:t>
            </a:r>
            <a:r>
              <a:rPr lang="nb-NO" dirty="0"/>
              <a:t>untuk mengidentifikasi permasalahan yang dihadapi dan menentukan prioritas masalah yang akan dicari jalan keluarnya serta mengkaji juga membandingkan dari berbagai aspek penilaian. Teknik matriks ranking ini mengidentifikasi beberapa topik yang ada di masyarakat dan kemudian dikelompokan dari masing-masing aspek sehingga sesuai dengan keadaaan wilayah setempat. Pada penelitian ini peneliti menggunakan teknik bagan peringkat untuk mengetahui dan mengurutkan skala prioritas dari pada masalah lingkungan yang ada di Desa area proyek. </a:t>
            </a:r>
            <a:endParaRPr lang="en-US" dirty="0"/>
          </a:p>
        </p:txBody>
      </p:sp>
    </p:spTree>
    <p:extLst>
      <p:ext uri="{BB962C8B-B14F-4D97-AF65-F5344CB8AC3E}">
        <p14:creationId xmlns:p14="http://schemas.microsoft.com/office/powerpoint/2010/main" val="1985692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AD681-D4B2-49D7-8C52-C2122BCDBB3C}"/>
              </a:ext>
            </a:extLst>
          </p:cNvPr>
          <p:cNvSpPr>
            <a:spLocks noGrp="1"/>
          </p:cNvSpPr>
          <p:nvPr>
            <p:ph type="title"/>
          </p:nvPr>
        </p:nvSpPr>
        <p:spPr/>
        <p:txBody>
          <a:bodyPr/>
          <a:lstStyle/>
          <a:p>
            <a:r>
              <a:rPr lang="en-US" dirty="0" err="1"/>
              <a:t>Masalah</a:t>
            </a:r>
            <a:r>
              <a:rPr lang="en-US" dirty="0"/>
              <a:t> </a:t>
            </a:r>
            <a:r>
              <a:rPr lang="en-US" dirty="0" err="1"/>
              <a:t>Pokok</a:t>
            </a:r>
            <a:r>
              <a:rPr lang="en-US" dirty="0"/>
              <a:t> (</a:t>
            </a:r>
            <a:r>
              <a:rPr lang="en-US" dirty="0" err="1"/>
              <a:t>Contoh</a:t>
            </a:r>
            <a:r>
              <a:rPr lang="en-US" dirty="0"/>
              <a:t>)</a:t>
            </a:r>
          </a:p>
        </p:txBody>
      </p:sp>
      <p:sp>
        <p:nvSpPr>
          <p:cNvPr id="3" name="Content Placeholder 2">
            <a:extLst>
              <a:ext uri="{FF2B5EF4-FFF2-40B4-BE49-F238E27FC236}">
                <a16:creationId xmlns:a16="http://schemas.microsoft.com/office/drawing/2014/main" id="{43D818F1-76D6-43B8-A0AD-0C14872B3AA5}"/>
              </a:ext>
            </a:extLst>
          </p:cNvPr>
          <p:cNvSpPr>
            <a:spLocks noGrp="1"/>
          </p:cNvSpPr>
          <p:nvPr>
            <p:ph idx="1"/>
          </p:nvPr>
        </p:nvSpPr>
        <p:spPr/>
        <p:txBody>
          <a:bodyPr/>
          <a:lstStyle/>
          <a:p>
            <a:r>
              <a:rPr lang="en-US" dirty="0"/>
              <a:t>1.Permasalahan </a:t>
            </a:r>
            <a:r>
              <a:rPr lang="en-US" dirty="0" err="1"/>
              <a:t>Saluran</a:t>
            </a:r>
            <a:r>
              <a:rPr lang="en-US" dirty="0"/>
              <a:t> (30 </a:t>
            </a:r>
            <a:r>
              <a:rPr lang="en-US" dirty="0" err="1"/>
              <a:t>poin</a:t>
            </a:r>
            <a:r>
              <a:rPr lang="en-US" dirty="0"/>
              <a:t>)</a:t>
            </a:r>
          </a:p>
          <a:p>
            <a:r>
              <a:rPr lang="en-US" dirty="0"/>
              <a:t>2.Problem </a:t>
            </a:r>
            <a:r>
              <a:rPr lang="en-US" dirty="0" err="1"/>
              <a:t>lingkungan</a:t>
            </a:r>
            <a:r>
              <a:rPr lang="en-US" dirty="0"/>
              <a:t>  (25 </a:t>
            </a:r>
            <a:r>
              <a:rPr lang="en-US" dirty="0" err="1"/>
              <a:t>poin</a:t>
            </a:r>
            <a:r>
              <a:rPr lang="en-US" dirty="0"/>
              <a:t>)</a:t>
            </a:r>
          </a:p>
          <a:p>
            <a:r>
              <a:rPr lang="en-US" dirty="0"/>
              <a:t>3.Masalah </a:t>
            </a:r>
            <a:r>
              <a:rPr lang="en-US" dirty="0" err="1"/>
              <a:t>penyakit</a:t>
            </a:r>
            <a:r>
              <a:rPr lang="en-US" dirty="0"/>
              <a:t> (25 </a:t>
            </a:r>
            <a:r>
              <a:rPr lang="en-US" dirty="0" err="1"/>
              <a:t>poin</a:t>
            </a:r>
            <a:r>
              <a:rPr lang="en-US" dirty="0"/>
              <a:t>)</a:t>
            </a:r>
          </a:p>
          <a:p>
            <a:r>
              <a:rPr lang="en-US" dirty="0"/>
              <a:t>4.Permasalahan </a:t>
            </a:r>
            <a:r>
              <a:rPr lang="en-US" dirty="0" err="1"/>
              <a:t>keamanan</a:t>
            </a:r>
            <a:r>
              <a:rPr lang="en-US" dirty="0"/>
              <a:t> (20 </a:t>
            </a:r>
            <a:r>
              <a:rPr lang="en-US" dirty="0" err="1"/>
              <a:t>poin</a:t>
            </a:r>
            <a:r>
              <a:rPr lang="en-US" dirty="0"/>
              <a:t>)</a:t>
            </a:r>
          </a:p>
          <a:p>
            <a:r>
              <a:rPr lang="en-US" dirty="0"/>
              <a:t>5.Permasalahan </a:t>
            </a:r>
            <a:r>
              <a:rPr lang="en-US" dirty="0" err="1"/>
              <a:t>banjir</a:t>
            </a:r>
            <a:r>
              <a:rPr lang="en-US" dirty="0"/>
              <a:t> (7 </a:t>
            </a:r>
            <a:r>
              <a:rPr lang="en-US" dirty="0" err="1"/>
              <a:t>poin</a:t>
            </a:r>
            <a:r>
              <a:rPr lang="en-US" dirty="0"/>
              <a:t>)</a:t>
            </a:r>
          </a:p>
        </p:txBody>
      </p:sp>
    </p:spTree>
    <p:extLst>
      <p:ext uri="{BB962C8B-B14F-4D97-AF65-F5344CB8AC3E}">
        <p14:creationId xmlns:p14="http://schemas.microsoft.com/office/powerpoint/2010/main" val="3552872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C640-8238-4FC2-9C49-8A1429FAE4B2}"/>
              </a:ext>
            </a:extLst>
          </p:cNvPr>
          <p:cNvSpPr>
            <a:spLocks noGrp="1"/>
          </p:cNvSpPr>
          <p:nvPr>
            <p:ph type="title"/>
          </p:nvPr>
        </p:nvSpPr>
        <p:spPr/>
        <p:txBody>
          <a:bodyPr/>
          <a:lstStyle/>
          <a:p>
            <a:r>
              <a:rPr lang="en-US" dirty="0" err="1"/>
              <a:t>Tahap</a:t>
            </a:r>
            <a:r>
              <a:rPr lang="en-US" dirty="0"/>
              <a:t> </a:t>
            </a:r>
            <a:r>
              <a:rPr lang="en-US" dirty="0" err="1"/>
              <a:t>Kegiatan</a:t>
            </a:r>
            <a:endParaRPr lang="en-US" dirty="0"/>
          </a:p>
        </p:txBody>
      </p:sp>
      <p:sp>
        <p:nvSpPr>
          <p:cNvPr id="3" name="Content Placeholder 2">
            <a:extLst>
              <a:ext uri="{FF2B5EF4-FFF2-40B4-BE49-F238E27FC236}">
                <a16:creationId xmlns:a16="http://schemas.microsoft.com/office/drawing/2014/main" id="{19506301-EACF-4D2C-93B0-6ABE4CCC78DC}"/>
              </a:ext>
            </a:extLst>
          </p:cNvPr>
          <p:cNvSpPr>
            <a:spLocks noGrp="1"/>
          </p:cNvSpPr>
          <p:nvPr>
            <p:ph idx="1"/>
          </p:nvPr>
        </p:nvSpPr>
        <p:spPr/>
        <p:txBody>
          <a:bodyPr/>
          <a:lstStyle/>
          <a:p>
            <a:r>
              <a:rPr lang="en-US" dirty="0" err="1"/>
              <a:t>Tahap</a:t>
            </a:r>
            <a:r>
              <a:rPr lang="en-US" dirty="0"/>
              <a:t> Engagement</a:t>
            </a:r>
          </a:p>
          <a:p>
            <a:r>
              <a:rPr lang="en-US" dirty="0" err="1"/>
              <a:t>Tahap</a:t>
            </a:r>
            <a:r>
              <a:rPr lang="en-US" dirty="0"/>
              <a:t> Assessment</a:t>
            </a:r>
          </a:p>
          <a:p>
            <a:r>
              <a:rPr lang="en-US" dirty="0" err="1"/>
              <a:t>Tahap</a:t>
            </a:r>
            <a:r>
              <a:rPr lang="en-US" dirty="0"/>
              <a:t> Planning</a:t>
            </a:r>
          </a:p>
          <a:p>
            <a:r>
              <a:rPr lang="en-US" dirty="0" err="1"/>
              <a:t>Tahap</a:t>
            </a:r>
            <a:r>
              <a:rPr lang="en-US" dirty="0"/>
              <a:t> Intervention</a:t>
            </a:r>
          </a:p>
        </p:txBody>
      </p:sp>
    </p:spTree>
    <p:extLst>
      <p:ext uri="{BB962C8B-B14F-4D97-AF65-F5344CB8AC3E}">
        <p14:creationId xmlns:p14="http://schemas.microsoft.com/office/powerpoint/2010/main" val="1355251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EF945-291B-49D6-BD99-19F49E330B6C}"/>
              </a:ext>
            </a:extLst>
          </p:cNvPr>
          <p:cNvSpPr>
            <a:spLocks noGrp="1"/>
          </p:cNvSpPr>
          <p:nvPr>
            <p:ph type="title"/>
          </p:nvPr>
        </p:nvSpPr>
        <p:spPr/>
        <p:txBody>
          <a:bodyPr/>
          <a:lstStyle/>
          <a:p>
            <a:r>
              <a:rPr lang="en-US" dirty="0" err="1"/>
              <a:t>Tahap</a:t>
            </a:r>
            <a:r>
              <a:rPr lang="en-US" dirty="0"/>
              <a:t> Engagement</a:t>
            </a:r>
            <a:br>
              <a:rPr lang="en-US" dirty="0"/>
            </a:br>
            <a:endParaRPr lang="en-US" dirty="0"/>
          </a:p>
        </p:txBody>
      </p:sp>
      <p:sp>
        <p:nvSpPr>
          <p:cNvPr id="3" name="Content Placeholder 2">
            <a:extLst>
              <a:ext uri="{FF2B5EF4-FFF2-40B4-BE49-F238E27FC236}">
                <a16:creationId xmlns:a16="http://schemas.microsoft.com/office/drawing/2014/main" id="{3F5C116C-BC90-415B-B24B-6A653E66FEF7}"/>
              </a:ext>
            </a:extLst>
          </p:cNvPr>
          <p:cNvSpPr>
            <a:spLocks noGrp="1"/>
          </p:cNvSpPr>
          <p:nvPr>
            <p:ph idx="1"/>
          </p:nvPr>
        </p:nvSpPr>
        <p:spPr/>
        <p:txBody>
          <a:bodyPr/>
          <a:lstStyle/>
          <a:p>
            <a:r>
              <a:rPr lang="en-US" dirty="0" err="1"/>
              <a:t>Tahap</a:t>
            </a:r>
            <a:r>
              <a:rPr lang="en-US" dirty="0"/>
              <a:t> </a:t>
            </a:r>
            <a:r>
              <a:rPr lang="en-US" dirty="0" err="1"/>
              <a:t>awal</a:t>
            </a:r>
            <a:r>
              <a:rPr lang="en-US" dirty="0"/>
              <a:t> yang </a:t>
            </a:r>
            <a:r>
              <a:rPr lang="en-US" dirty="0" err="1"/>
              <a:t>dilakukan</a:t>
            </a:r>
            <a:r>
              <a:rPr lang="en-US" dirty="0"/>
              <a:t> </a:t>
            </a:r>
            <a:r>
              <a:rPr lang="en-US" dirty="0" err="1"/>
              <a:t>peneliti</a:t>
            </a:r>
            <a:r>
              <a:rPr lang="en-US" dirty="0"/>
              <a:t> agar </a:t>
            </a:r>
            <a:r>
              <a:rPr lang="en-US" dirty="0" err="1"/>
              <a:t>dapat</a:t>
            </a:r>
            <a:r>
              <a:rPr lang="en-US" dirty="0"/>
              <a:t> </a:t>
            </a:r>
            <a:r>
              <a:rPr lang="en-US" dirty="0" err="1"/>
              <a:t>beraktivitas</a:t>
            </a:r>
            <a:r>
              <a:rPr lang="en-US" dirty="0"/>
              <a:t> Bersama </a:t>
            </a:r>
            <a:r>
              <a:rPr lang="en-US" dirty="0" err="1"/>
              <a:t>dengan</a:t>
            </a:r>
            <a:r>
              <a:rPr lang="en-US" dirty="0"/>
              <a:t> </a:t>
            </a:r>
            <a:r>
              <a:rPr lang="en-US" dirty="0" err="1"/>
              <a:t>masyarakat</a:t>
            </a:r>
            <a:r>
              <a:rPr lang="en-US" dirty="0"/>
              <a:t> </a:t>
            </a:r>
            <a:r>
              <a:rPr lang="en-US" dirty="0" err="1"/>
              <a:t>adalah</a:t>
            </a:r>
            <a:r>
              <a:rPr lang="en-US" dirty="0"/>
              <a:t> </a:t>
            </a:r>
            <a:r>
              <a:rPr lang="en-US" dirty="0" err="1"/>
              <a:t>melalui</a:t>
            </a:r>
            <a:r>
              <a:rPr lang="en-US" dirty="0"/>
              <a:t> </a:t>
            </a:r>
            <a:r>
              <a:rPr lang="en-US" dirty="0" err="1"/>
              <a:t>tahap</a:t>
            </a:r>
            <a:r>
              <a:rPr lang="en-US" dirty="0"/>
              <a:t> engagement. </a:t>
            </a:r>
            <a:r>
              <a:rPr lang="en-US" dirty="0" err="1"/>
              <a:t>Peneliti</a:t>
            </a:r>
            <a:r>
              <a:rPr lang="en-US" dirty="0"/>
              <a:t> </a:t>
            </a:r>
            <a:r>
              <a:rPr lang="en-US" dirty="0" err="1"/>
              <a:t>memperkenalkan</a:t>
            </a:r>
            <a:r>
              <a:rPr lang="en-US" dirty="0"/>
              <a:t> </a:t>
            </a:r>
            <a:r>
              <a:rPr lang="en-US" dirty="0" err="1"/>
              <a:t>diri</a:t>
            </a:r>
            <a:r>
              <a:rPr lang="en-US" dirty="0"/>
              <a:t> </a:t>
            </a:r>
            <a:r>
              <a:rPr lang="en-US" dirty="0" err="1"/>
              <a:t>kepada</a:t>
            </a:r>
            <a:r>
              <a:rPr lang="en-US" dirty="0"/>
              <a:t> </a:t>
            </a:r>
            <a:r>
              <a:rPr lang="en-US" dirty="0" err="1"/>
              <a:t>masyarakat</a:t>
            </a:r>
            <a:r>
              <a:rPr lang="en-US" dirty="0"/>
              <a:t> </a:t>
            </a:r>
            <a:r>
              <a:rPr lang="en-US" dirty="0" err="1"/>
              <a:t>sekitar</a:t>
            </a:r>
            <a:r>
              <a:rPr lang="en-US" dirty="0"/>
              <a:t> </a:t>
            </a:r>
            <a:r>
              <a:rPr lang="en-US" dirty="0" err="1"/>
              <a:t>serta</a:t>
            </a:r>
            <a:r>
              <a:rPr lang="en-US" dirty="0"/>
              <a:t> </a:t>
            </a:r>
            <a:r>
              <a:rPr lang="en-US" dirty="0" err="1"/>
              <a:t>menjelaskan</a:t>
            </a:r>
            <a:r>
              <a:rPr lang="en-US" dirty="0"/>
              <a:t> </a:t>
            </a:r>
            <a:r>
              <a:rPr lang="en-US" dirty="0" err="1"/>
              <a:t>maksud</a:t>
            </a:r>
            <a:r>
              <a:rPr lang="en-US" dirty="0"/>
              <a:t> dan </a:t>
            </a:r>
            <a:r>
              <a:rPr lang="en-US" dirty="0" err="1"/>
              <a:t>tujuan</a:t>
            </a:r>
            <a:r>
              <a:rPr lang="en-US" dirty="0"/>
              <a:t> </a:t>
            </a:r>
            <a:r>
              <a:rPr lang="en-US" dirty="0" err="1"/>
              <a:t>peneliti</a:t>
            </a:r>
            <a:r>
              <a:rPr lang="en-US" dirty="0"/>
              <a:t>. </a:t>
            </a:r>
            <a:r>
              <a:rPr lang="en-US" dirty="0" err="1"/>
              <a:t>Dalam</a:t>
            </a:r>
            <a:r>
              <a:rPr lang="en-US" dirty="0"/>
              <a:t> </a:t>
            </a:r>
            <a:r>
              <a:rPr lang="en-US" dirty="0" err="1"/>
              <a:t>tahap</a:t>
            </a:r>
            <a:r>
              <a:rPr lang="en-US" dirty="0"/>
              <a:t> </a:t>
            </a:r>
            <a:r>
              <a:rPr lang="en-US" dirty="0" err="1"/>
              <a:t>ini</a:t>
            </a:r>
            <a:r>
              <a:rPr lang="en-US" dirty="0"/>
              <a:t>, </a:t>
            </a:r>
            <a:r>
              <a:rPr lang="en-US" dirty="0" err="1"/>
              <a:t>peneliti</a:t>
            </a:r>
            <a:r>
              <a:rPr lang="en-US" dirty="0"/>
              <a:t> </a:t>
            </a:r>
            <a:r>
              <a:rPr lang="en-US" dirty="0" err="1"/>
              <a:t>turut</a:t>
            </a:r>
            <a:r>
              <a:rPr lang="en-US" dirty="0"/>
              <a:t> </a:t>
            </a:r>
            <a:r>
              <a:rPr lang="en-US" dirty="0" err="1"/>
              <a:t>berbaur</a:t>
            </a:r>
            <a:r>
              <a:rPr lang="en-US" dirty="0"/>
              <a:t> dan </a:t>
            </a:r>
            <a:r>
              <a:rPr lang="en-US" dirty="0" err="1"/>
              <a:t>mengikuti</a:t>
            </a:r>
            <a:r>
              <a:rPr lang="en-US" dirty="0"/>
              <a:t> </a:t>
            </a:r>
            <a:r>
              <a:rPr lang="en-US" dirty="0" err="1"/>
              <a:t>berbagai</a:t>
            </a:r>
            <a:r>
              <a:rPr lang="en-US" dirty="0"/>
              <a:t> </a:t>
            </a:r>
            <a:r>
              <a:rPr lang="en-US" dirty="0" err="1"/>
              <a:t>macam</a:t>
            </a:r>
            <a:r>
              <a:rPr lang="en-US" dirty="0"/>
              <a:t> </a:t>
            </a:r>
            <a:r>
              <a:rPr lang="en-US" dirty="0" err="1"/>
              <a:t>aktivitas</a:t>
            </a:r>
            <a:r>
              <a:rPr lang="en-US" dirty="0"/>
              <a:t> </a:t>
            </a:r>
            <a:r>
              <a:rPr lang="en-US" dirty="0" err="1"/>
              <a:t>masyarakat</a:t>
            </a:r>
            <a:r>
              <a:rPr lang="en-US" dirty="0"/>
              <a:t>. Hal </a:t>
            </a:r>
            <a:r>
              <a:rPr lang="en-US" dirty="0" err="1"/>
              <a:t>tersebut</a:t>
            </a:r>
            <a:r>
              <a:rPr lang="en-US" dirty="0"/>
              <a:t> </a:t>
            </a:r>
            <a:r>
              <a:rPr lang="en-US" dirty="0" err="1"/>
              <a:t>dilakukan</a:t>
            </a:r>
            <a:r>
              <a:rPr lang="en-US" dirty="0"/>
              <a:t> agar </a:t>
            </a:r>
            <a:r>
              <a:rPr lang="en-US" dirty="0" err="1"/>
              <a:t>peneliti</a:t>
            </a:r>
            <a:r>
              <a:rPr lang="en-US" dirty="0"/>
              <a:t> </a:t>
            </a:r>
            <a:r>
              <a:rPr lang="en-US" dirty="0" err="1"/>
              <a:t>dapat</a:t>
            </a:r>
            <a:r>
              <a:rPr lang="en-US" dirty="0"/>
              <a:t> </a:t>
            </a:r>
            <a:r>
              <a:rPr lang="en-US" dirty="0" err="1"/>
              <a:t>membangun</a:t>
            </a:r>
            <a:r>
              <a:rPr lang="en-US" dirty="0"/>
              <a:t> </a:t>
            </a:r>
            <a:r>
              <a:rPr lang="en-US" dirty="0" err="1"/>
              <a:t>kepercayaan</a:t>
            </a:r>
            <a:r>
              <a:rPr lang="en-US" dirty="0"/>
              <a:t> dan </a:t>
            </a:r>
            <a:r>
              <a:rPr lang="en-US" dirty="0" err="1"/>
              <a:t>mengumpulkan</a:t>
            </a:r>
            <a:r>
              <a:rPr lang="en-US" dirty="0"/>
              <a:t> </a:t>
            </a:r>
            <a:r>
              <a:rPr lang="en-US" dirty="0" err="1"/>
              <a:t>informasi</a:t>
            </a:r>
            <a:r>
              <a:rPr lang="en-US" dirty="0"/>
              <a:t> </a:t>
            </a:r>
            <a:r>
              <a:rPr lang="en-US" dirty="0" err="1"/>
              <a:t>dari</a:t>
            </a:r>
            <a:r>
              <a:rPr lang="en-US" dirty="0"/>
              <a:t> </a:t>
            </a:r>
            <a:r>
              <a:rPr lang="en-US" dirty="0" err="1"/>
              <a:t>seluruh</a:t>
            </a:r>
            <a:r>
              <a:rPr lang="en-US" dirty="0"/>
              <a:t> </a:t>
            </a:r>
            <a:r>
              <a:rPr lang="en-US" dirty="0" err="1"/>
              <a:t>lapisan</a:t>
            </a:r>
            <a:r>
              <a:rPr lang="en-US" dirty="0"/>
              <a:t> </a:t>
            </a:r>
            <a:r>
              <a:rPr lang="en-US" dirty="0" err="1"/>
              <a:t>masyarakat</a:t>
            </a:r>
            <a:r>
              <a:rPr lang="en-US" dirty="0"/>
              <a:t> </a:t>
            </a:r>
            <a:r>
              <a:rPr lang="en-US" dirty="0" err="1"/>
              <a:t>sehingga</a:t>
            </a:r>
            <a:r>
              <a:rPr lang="en-US" dirty="0"/>
              <a:t> </a:t>
            </a:r>
            <a:r>
              <a:rPr lang="en-US" dirty="0" err="1"/>
              <a:t>dapat</a:t>
            </a:r>
            <a:r>
              <a:rPr lang="en-US" dirty="0"/>
              <a:t> </a:t>
            </a:r>
            <a:r>
              <a:rPr lang="en-US" dirty="0" err="1"/>
              <a:t>mencakup</a:t>
            </a:r>
            <a:r>
              <a:rPr lang="en-US" dirty="0"/>
              <a:t> </a:t>
            </a:r>
            <a:r>
              <a:rPr lang="en-US" dirty="0" err="1"/>
              <a:t>berbagai</a:t>
            </a:r>
            <a:r>
              <a:rPr lang="en-US" dirty="0"/>
              <a:t> </a:t>
            </a:r>
            <a:r>
              <a:rPr lang="en-US" dirty="0" err="1"/>
              <a:t>aspek</a:t>
            </a:r>
            <a:r>
              <a:rPr lang="en-US" dirty="0"/>
              <a:t>. </a:t>
            </a:r>
          </a:p>
        </p:txBody>
      </p:sp>
    </p:spTree>
    <p:extLst>
      <p:ext uri="{BB962C8B-B14F-4D97-AF65-F5344CB8AC3E}">
        <p14:creationId xmlns:p14="http://schemas.microsoft.com/office/powerpoint/2010/main" val="1266041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B6F34-C69C-4162-BBB6-CD2C3CC21717}"/>
              </a:ext>
            </a:extLst>
          </p:cNvPr>
          <p:cNvSpPr>
            <a:spLocks noGrp="1"/>
          </p:cNvSpPr>
          <p:nvPr>
            <p:ph type="title"/>
          </p:nvPr>
        </p:nvSpPr>
        <p:spPr/>
        <p:txBody>
          <a:bodyPr/>
          <a:lstStyle/>
          <a:p>
            <a:r>
              <a:rPr lang="en-US" dirty="0" err="1"/>
              <a:t>Tahap</a:t>
            </a:r>
            <a:r>
              <a:rPr lang="en-US" dirty="0"/>
              <a:t> Assessment</a:t>
            </a:r>
          </a:p>
        </p:txBody>
      </p:sp>
      <p:sp>
        <p:nvSpPr>
          <p:cNvPr id="3" name="Content Placeholder 2">
            <a:extLst>
              <a:ext uri="{FF2B5EF4-FFF2-40B4-BE49-F238E27FC236}">
                <a16:creationId xmlns:a16="http://schemas.microsoft.com/office/drawing/2014/main" id="{A820EDE2-7822-4DF4-8F43-11DE19A75811}"/>
              </a:ext>
            </a:extLst>
          </p:cNvPr>
          <p:cNvSpPr>
            <a:spLocks noGrp="1"/>
          </p:cNvSpPr>
          <p:nvPr>
            <p:ph idx="1"/>
          </p:nvPr>
        </p:nvSpPr>
        <p:spPr/>
        <p:txBody>
          <a:bodyPr>
            <a:normAutofit/>
          </a:bodyPr>
          <a:lstStyle/>
          <a:p>
            <a:pPr marL="0" indent="0">
              <a:buNone/>
            </a:pPr>
            <a:endParaRPr lang="en-US" dirty="0"/>
          </a:p>
          <a:p>
            <a:r>
              <a:rPr lang="en-US" dirty="0" err="1"/>
              <a:t>Tahap</a:t>
            </a:r>
            <a:r>
              <a:rPr lang="en-US" dirty="0"/>
              <a:t> </a:t>
            </a:r>
            <a:r>
              <a:rPr lang="en-US" dirty="0" err="1"/>
              <a:t>selanjutnya</a:t>
            </a:r>
            <a:r>
              <a:rPr lang="en-US" dirty="0"/>
              <a:t> </a:t>
            </a:r>
            <a:r>
              <a:rPr lang="en-US" dirty="0" err="1"/>
              <a:t>adalah</a:t>
            </a:r>
            <a:r>
              <a:rPr lang="en-US" dirty="0"/>
              <a:t> assessment, </a:t>
            </a:r>
            <a:r>
              <a:rPr lang="en-US" dirty="0" err="1"/>
              <a:t>dimana</a:t>
            </a:r>
            <a:r>
              <a:rPr lang="en-US" dirty="0"/>
              <a:t> </a:t>
            </a:r>
            <a:r>
              <a:rPr lang="en-US" dirty="0" err="1"/>
              <a:t>peneliti</a:t>
            </a:r>
            <a:r>
              <a:rPr lang="en-US" dirty="0"/>
              <a:t> </a:t>
            </a:r>
            <a:r>
              <a:rPr lang="en-US" dirty="0" err="1"/>
              <a:t>berupaya</a:t>
            </a:r>
            <a:r>
              <a:rPr lang="en-US" dirty="0"/>
              <a:t> </a:t>
            </a:r>
            <a:r>
              <a:rPr lang="en-US" dirty="0" err="1"/>
              <a:t>untuk</a:t>
            </a:r>
            <a:r>
              <a:rPr lang="en-US" dirty="0"/>
              <a:t> </a:t>
            </a:r>
            <a:r>
              <a:rPr lang="en-US" dirty="0" err="1"/>
              <a:t>mencari</a:t>
            </a:r>
            <a:r>
              <a:rPr lang="en-US" dirty="0"/>
              <a:t> </a:t>
            </a:r>
            <a:r>
              <a:rPr lang="en-US" dirty="0" err="1"/>
              <a:t>apa</a:t>
            </a:r>
            <a:r>
              <a:rPr lang="en-US" dirty="0"/>
              <a:t> </a:t>
            </a:r>
            <a:r>
              <a:rPr lang="en-US" dirty="0" err="1"/>
              <a:t>saja</a:t>
            </a:r>
            <a:r>
              <a:rPr lang="en-US" dirty="0"/>
              <a:t> </a:t>
            </a:r>
            <a:r>
              <a:rPr lang="en-US" dirty="0" err="1"/>
              <a:t>permasalahan</a:t>
            </a:r>
            <a:r>
              <a:rPr lang="en-US" dirty="0"/>
              <a:t> yang </a:t>
            </a:r>
            <a:r>
              <a:rPr lang="en-US" dirty="0" err="1"/>
              <a:t>ada</a:t>
            </a:r>
            <a:r>
              <a:rPr lang="en-US" dirty="0"/>
              <a:t> </a:t>
            </a:r>
            <a:r>
              <a:rPr lang="en-US" dirty="0" err="1"/>
              <a:t>beserta</a:t>
            </a:r>
            <a:r>
              <a:rPr lang="en-US" dirty="0"/>
              <a:t> </a:t>
            </a:r>
            <a:r>
              <a:rPr lang="en-US" dirty="0" err="1"/>
              <a:t>penyebabnya</a:t>
            </a:r>
            <a:r>
              <a:rPr lang="en-US" dirty="0"/>
              <a:t> dan </a:t>
            </a:r>
            <a:r>
              <a:rPr lang="en-US" dirty="0" err="1"/>
              <a:t>potensi</a:t>
            </a:r>
            <a:r>
              <a:rPr lang="en-US" dirty="0"/>
              <a:t> </a:t>
            </a:r>
            <a:r>
              <a:rPr lang="en-US" dirty="0" err="1"/>
              <a:t>apa</a:t>
            </a:r>
            <a:r>
              <a:rPr lang="en-US" dirty="0"/>
              <a:t> </a:t>
            </a:r>
            <a:r>
              <a:rPr lang="en-US" dirty="0" err="1"/>
              <a:t>saja</a:t>
            </a:r>
            <a:r>
              <a:rPr lang="en-US" dirty="0"/>
              <a:t> yang </a:t>
            </a:r>
            <a:r>
              <a:rPr lang="en-US" dirty="0" err="1"/>
              <a:t>ada</a:t>
            </a:r>
            <a:r>
              <a:rPr lang="en-US" dirty="0"/>
              <a:t> </a:t>
            </a:r>
            <a:r>
              <a:rPr lang="en-US" dirty="0" err="1"/>
              <a:t>untuk</a:t>
            </a:r>
            <a:r>
              <a:rPr lang="en-US" dirty="0"/>
              <a:t> </a:t>
            </a:r>
            <a:r>
              <a:rPr lang="en-US" dirty="0" err="1"/>
              <a:t>mengatasi</a:t>
            </a:r>
            <a:r>
              <a:rPr lang="en-US" dirty="0"/>
              <a:t> </a:t>
            </a:r>
            <a:r>
              <a:rPr lang="en-US" dirty="0" err="1"/>
              <a:t>permasalahan</a:t>
            </a:r>
            <a:r>
              <a:rPr lang="en-US" dirty="0"/>
              <a:t> </a:t>
            </a:r>
            <a:r>
              <a:rPr lang="en-US" dirty="0" err="1"/>
              <a:t>tersebut</a:t>
            </a:r>
            <a:r>
              <a:rPr lang="en-US" dirty="0"/>
              <a:t>. </a:t>
            </a:r>
            <a:r>
              <a:rPr lang="en-US" dirty="0" err="1"/>
              <a:t>Dalam</a:t>
            </a:r>
            <a:r>
              <a:rPr lang="en-US" dirty="0"/>
              <a:t> </a:t>
            </a:r>
            <a:r>
              <a:rPr lang="en-US" dirty="0" err="1"/>
              <a:t>pelaksanaannya</a:t>
            </a:r>
            <a:r>
              <a:rPr lang="en-US" dirty="0"/>
              <a:t> </a:t>
            </a:r>
            <a:r>
              <a:rPr lang="en-US" dirty="0" err="1"/>
              <a:t>peneliti</a:t>
            </a:r>
            <a:r>
              <a:rPr lang="en-US" dirty="0"/>
              <a:t> </a:t>
            </a:r>
            <a:r>
              <a:rPr lang="en-US" dirty="0" err="1"/>
              <a:t>melalukan</a:t>
            </a:r>
            <a:r>
              <a:rPr lang="en-US" dirty="0"/>
              <a:t> </a:t>
            </a:r>
            <a:r>
              <a:rPr lang="en-US" dirty="0" err="1"/>
              <a:t>observasi</a:t>
            </a:r>
            <a:r>
              <a:rPr lang="en-US" dirty="0"/>
              <a:t> dan </a:t>
            </a:r>
            <a:r>
              <a:rPr lang="en-US" dirty="0" err="1"/>
              <a:t>wawancara</a:t>
            </a:r>
            <a:r>
              <a:rPr lang="en-US" dirty="0"/>
              <a:t> </a:t>
            </a:r>
            <a:r>
              <a:rPr lang="en-US" dirty="0" err="1"/>
              <a:t>dengan</a:t>
            </a:r>
            <a:r>
              <a:rPr lang="en-US" dirty="0"/>
              <a:t> </a:t>
            </a:r>
            <a:r>
              <a:rPr lang="en-US" dirty="0" err="1"/>
              <a:t>masyarakat</a:t>
            </a:r>
            <a:r>
              <a:rPr lang="en-US" dirty="0"/>
              <a:t> </a:t>
            </a:r>
            <a:r>
              <a:rPr lang="en-US" dirty="0" err="1"/>
              <a:t>setempat</a:t>
            </a:r>
            <a:r>
              <a:rPr lang="en-US" dirty="0"/>
              <a:t>. </a:t>
            </a:r>
            <a:r>
              <a:rPr lang="en-US" dirty="0" err="1"/>
              <a:t>Melalui</a:t>
            </a:r>
            <a:r>
              <a:rPr lang="en-US" dirty="0"/>
              <a:t> </a:t>
            </a:r>
            <a:r>
              <a:rPr lang="en-US" dirty="0" err="1"/>
              <a:t>metode</a:t>
            </a:r>
            <a:r>
              <a:rPr lang="en-US" dirty="0"/>
              <a:t> </a:t>
            </a:r>
            <a:r>
              <a:rPr lang="en-US" dirty="0" err="1"/>
              <a:t>tersebut</a:t>
            </a:r>
            <a:r>
              <a:rPr lang="en-US" dirty="0"/>
              <a:t>, </a:t>
            </a:r>
            <a:r>
              <a:rPr lang="en-US" dirty="0" err="1"/>
              <a:t>peneliti</a:t>
            </a:r>
            <a:r>
              <a:rPr lang="en-US" dirty="0"/>
              <a:t> </a:t>
            </a:r>
            <a:r>
              <a:rPr lang="en-US" dirty="0" err="1"/>
              <a:t>mengetahui</a:t>
            </a:r>
            <a:r>
              <a:rPr lang="en-US" dirty="0"/>
              <a:t> </a:t>
            </a:r>
            <a:r>
              <a:rPr lang="en-US" dirty="0" err="1"/>
              <a:t>apa</a:t>
            </a:r>
            <a:r>
              <a:rPr lang="en-US" dirty="0"/>
              <a:t> </a:t>
            </a:r>
            <a:r>
              <a:rPr lang="en-US" dirty="0" err="1"/>
              <a:t>saja</a:t>
            </a:r>
            <a:r>
              <a:rPr lang="en-US" dirty="0"/>
              <a:t> </a:t>
            </a:r>
            <a:r>
              <a:rPr lang="en-US" dirty="0" err="1"/>
              <a:t>permasalahan</a:t>
            </a:r>
            <a:r>
              <a:rPr lang="en-US" dirty="0"/>
              <a:t> yang </a:t>
            </a:r>
            <a:r>
              <a:rPr lang="en-US" dirty="0" err="1"/>
              <a:t>ada</a:t>
            </a:r>
            <a:r>
              <a:rPr lang="en-US" dirty="0"/>
              <a:t> </a:t>
            </a:r>
            <a:r>
              <a:rPr lang="en-US" dirty="0" err="1"/>
              <a:t>dari</a:t>
            </a:r>
            <a:r>
              <a:rPr lang="en-US" dirty="0"/>
              <a:t> </a:t>
            </a:r>
            <a:r>
              <a:rPr lang="en-US" dirty="0" err="1"/>
              <a:t>sudut</a:t>
            </a:r>
            <a:r>
              <a:rPr lang="en-US" dirty="0"/>
              <a:t> </a:t>
            </a:r>
            <a:r>
              <a:rPr lang="en-US" dirty="0" err="1"/>
              <a:t>pandang</a:t>
            </a:r>
            <a:r>
              <a:rPr lang="en-US" dirty="0"/>
              <a:t> </a:t>
            </a:r>
            <a:r>
              <a:rPr lang="en-US" dirty="0" err="1"/>
              <a:t>peneliti</a:t>
            </a:r>
            <a:r>
              <a:rPr lang="en-US" dirty="0"/>
              <a:t> </a:t>
            </a:r>
            <a:r>
              <a:rPr lang="en-US" dirty="0" err="1"/>
              <a:t>sendiri</a:t>
            </a:r>
            <a:r>
              <a:rPr lang="en-US" dirty="0"/>
              <a:t> </a:t>
            </a:r>
            <a:r>
              <a:rPr lang="en-US" dirty="0" err="1"/>
              <a:t>maupun</a:t>
            </a:r>
            <a:r>
              <a:rPr lang="en-US" dirty="0"/>
              <a:t> </a:t>
            </a:r>
            <a:r>
              <a:rPr lang="en-US" dirty="0" err="1"/>
              <a:t>melalui</a:t>
            </a:r>
            <a:r>
              <a:rPr lang="en-US" dirty="0"/>
              <a:t> </a:t>
            </a:r>
            <a:r>
              <a:rPr lang="en-US" dirty="0" err="1"/>
              <a:t>pendapat</a:t>
            </a:r>
            <a:r>
              <a:rPr lang="en-US" dirty="0"/>
              <a:t> </a:t>
            </a:r>
            <a:r>
              <a:rPr lang="en-US" dirty="0" err="1"/>
              <a:t>berbagai</a:t>
            </a:r>
            <a:r>
              <a:rPr lang="en-US" dirty="0"/>
              <a:t> </a:t>
            </a:r>
            <a:r>
              <a:rPr lang="en-US" dirty="0" err="1"/>
              <a:t>macam</a:t>
            </a:r>
            <a:r>
              <a:rPr lang="en-US" dirty="0"/>
              <a:t> </a:t>
            </a:r>
            <a:r>
              <a:rPr lang="en-US" dirty="0" err="1"/>
              <a:t>lapisan</a:t>
            </a:r>
            <a:r>
              <a:rPr lang="en-US" dirty="0"/>
              <a:t> </a:t>
            </a:r>
            <a:r>
              <a:rPr lang="en-US" dirty="0" err="1"/>
              <a:t>masyarakat</a:t>
            </a:r>
            <a:r>
              <a:rPr lang="en-US" dirty="0"/>
              <a:t>. Setelah </a:t>
            </a:r>
            <a:r>
              <a:rPr lang="en-US" dirty="0" err="1"/>
              <a:t>itu</a:t>
            </a:r>
            <a:r>
              <a:rPr lang="en-US" dirty="0"/>
              <a:t>, </a:t>
            </a:r>
            <a:r>
              <a:rPr lang="en-US" dirty="0" err="1"/>
              <a:t>peneliti</a:t>
            </a:r>
            <a:r>
              <a:rPr lang="en-US" dirty="0"/>
              <a:t> </a:t>
            </a:r>
            <a:r>
              <a:rPr lang="en-US" dirty="0" err="1"/>
              <a:t>fokus</a:t>
            </a:r>
            <a:r>
              <a:rPr lang="en-US" dirty="0"/>
              <a:t> pada proses </a:t>
            </a:r>
            <a:r>
              <a:rPr lang="en-US" dirty="0" err="1"/>
              <a:t>penggalian</a:t>
            </a:r>
            <a:r>
              <a:rPr lang="en-US" dirty="0"/>
              <a:t> </a:t>
            </a:r>
            <a:r>
              <a:rPr lang="en-US" dirty="0" err="1"/>
              <a:t>potensi</a:t>
            </a:r>
            <a:r>
              <a:rPr lang="en-US" dirty="0"/>
              <a:t> dan </a:t>
            </a:r>
            <a:r>
              <a:rPr lang="en-US" dirty="0" err="1"/>
              <a:t>masalah</a:t>
            </a:r>
            <a:r>
              <a:rPr lang="en-US" dirty="0"/>
              <a:t> </a:t>
            </a:r>
            <a:r>
              <a:rPr lang="en-US" dirty="0" err="1"/>
              <a:t>melalui</a:t>
            </a:r>
            <a:r>
              <a:rPr lang="en-US" dirty="0"/>
              <a:t> 3 (</a:t>
            </a:r>
            <a:r>
              <a:rPr lang="en-US" dirty="0" err="1"/>
              <a:t>Tiga</a:t>
            </a:r>
            <a:r>
              <a:rPr lang="en-US" dirty="0"/>
              <a:t>) </a:t>
            </a:r>
            <a:r>
              <a:rPr lang="en-US" dirty="0" err="1"/>
              <a:t>teknik</a:t>
            </a:r>
            <a:r>
              <a:rPr lang="en-US" dirty="0"/>
              <a:t> PRA, </a:t>
            </a:r>
            <a:r>
              <a:rPr lang="en-US" dirty="0" err="1"/>
              <a:t>yaitu</a:t>
            </a:r>
            <a:r>
              <a:rPr lang="en-US" dirty="0"/>
              <a:t> </a:t>
            </a:r>
            <a:r>
              <a:rPr lang="en-US" dirty="0" err="1"/>
              <a:t>matriks</a:t>
            </a:r>
            <a:r>
              <a:rPr lang="en-US" dirty="0"/>
              <a:t> ranking, </a:t>
            </a:r>
            <a:r>
              <a:rPr lang="en-US" dirty="0" err="1"/>
              <a:t>pohon</a:t>
            </a:r>
            <a:r>
              <a:rPr lang="en-US" dirty="0"/>
              <a:t> </a:t>
            </a:r>
            <a:r>
              <a:rPr lang="en-US" dirty="0" err="1"/>
              <a:t>masalah</a:t>
            </a:r>
            <a:r>
              <a:rPr lang="en-US" dirty="0"/>
              <a:t>, dan </a:t>
            </a:r>
            <a:r>
              <a:rPr lang="en-US" dirty="0" err="1"/>
              <a:t>pemetaan</a:t>
            </a:r>
            <a:r>
              <a:rPr lang="en-US" dirty="0"/>
              <a:t> </a:t>
            </a:r>
            <a:r>
              <a:rPr lang="en-US" dirty="0" err="1"/>
              <a:t>desa</a:t>
            </a:r>
            <a:r>
              <a:rPr lang="en-US" dirty="0"/>
              <a:t>.</a:t>
            </a:r>
          </a:p>
        </p:txBody>
      </p:sp>
    </p:spTree>
    <p:extLst>
      <p:ext uri="{BB962C8B-B14F-4D97-AF65-F5344CB8AC3E}">
        <p14:creationId xmlns:p14="http://schemas.microsoft.com/office/powerpoint/2010/main" val="1144887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25667-42B4-448F-A646-FAD9EDAFC381}"/>
              </a:ext>
            </a:extLst>
          </p:cNvPr>
          <p:cNvSpPr>
            <a:spLocks noGrp="1"/>
          </p:cNvSpPr>
          <p:nvPr>
            <p:ph type="title"/>
          </p:nvPr>
        </p:nvSpPr>
        <p:spPr/>
        <p:txBody>
          <a:bodyPr/>
          <a:lstStyle/>
          <a:p>
            <a:r>
              <a:rPr lang="en-US" dirty="0" err="1"/>
              <a:t>Tahap</a:t>
            </a:r>
            <a:r>
              <a:rPr lang="en-US" dirty="0"/>
              <a:t> Planning</a:t>
            </a:r>
          </a:p>
        </p:txBody>
      </p:sp>
      <p:sp>
        <p:nvSpPr>
          <p:cNvPr id="3" name="Content Placeholder 2">
            <a:extLst>
              <a:ext uri="{FF2B5EF4-FFF2-40B4-BE49-F238E27FC236}">
                <a16:creationId xmlns:a16="http://schemas.microsoft.com/office/drawing/2014/main" id="{A37F2CA4-348D-4F40-BB8C-7F7A9C9E32C4}"/>
              </a:ext>
            </a:extLst>
          </p:cNvPr>
          <p:cNvSpPr>
            <a:spLocks noGrp="1"/>
          </p:cNvSpPr>
          <p:nvPr>
            <p:ph idx="1"/>
          </p:nvPr>
        </p:nvSpPr>
        <p:spPr/>
        <p:txBody>
          <a:bodyPr/>
          <a:lstStyle/>
          <a:p>
            <a:r>
              <a:rPr lang="en-US" dirty="0"/>
              <a:t>Pada </a:t>
            </a:r>
            <a:r>
              <a:rPr lang="en-US" dirty="0" err="1"/>
              <a:t>tahap</a:t>
            </a:r>
            <a:r>
              <a:rPr lang="en-US" dirty="0"/>
              <a:t> </a:t>
            </a:r>
            <a:r>
              <a:rPr lang="en-US" dirty="0" err="1"/>
              <a:t>ini</a:t>
            </a:r>
            <a:r>
              <a:rPr lang="en-US" dirty="0"/>
              <a:t> </a:t>
            </a:r>
            <a:r>
              <a:rPr lang="en-US" dirty="0" err="1"/>
              <a:t>peneliti</a:t>
            </a:r>
            <a:r>
              <a:rPr lang="en-US" dirty="0"/>
              <a:t> </a:t>
            </a:r>
            <a:r>
              <a:rPr lang="en-US" dirty="0" err="1"/>
              <a:t>merencanakan</a:t>
            </a:r>
            <a:r>
              <a:rPr lang="en-US" dirty="0"/>
              <a:t> </a:t>
            </a:r>
            <a:r>
              <a:rPr lang="en-US" dirty="0" err="1"/>
              <a:t>terkait</a:t>
            </a:r>
            <a:r>
              <a:rPr lang="en-US" dirty="0"/>
              <a:t> </a:t>
            </a:r>
            <a:r>
              <a:rPr lang="en-US" dirty="0" err="1"/>
              <a:t>langkah</a:t>
            </a:r>
            <a:r>
              <a:rPr lang="en-US" dirty="0"/>
              <a:t> yang paling </a:t>
            </a:r>
            <a:r>
              <a:rPr lang="en-US" dirty="0" err="1"/>
              <a:t>tepat</a:t>
            </a:r>
            <a:r>
              <a:rPr lang="en-US" dirty="0"/>
              <a:t> </a:t>
            </a:r>
            <a:r>
              <a:rPr lang="en-US" dirty="0" err="1"/>
              <a:t>untuk</a:t>
            </a:r>
            <a:r>
              <a:rPr lang="en-US" dirty="0"/>
              <a:t> </a:t>
            </a:r>
            <a:r>
              <a:rPr lang="en-US" dirty="0" err="1"/>
              <a:t>diambil</a:t>
            </a:r>
            <a:r>
              <a:rPr lang="en-US" dirty="0"/>
              <a:t> </a:t>
            </a:r>
            <a:r>
              <a:rPr lang="en-US" dirty="0" err="1"/>
              <a:t>berdasarkan</a:t>
            </a:r>
            <a:r>
              <a:rPr lang="en-US" dirty="0"/>
              <a:t> </a:t>
            </a:r>
            <a:r>
              <a:rPr lang="en-US" dirty="0" err="1"/>
              <a:t>permasalahan</a:t>
            </a:r>
            <a:r>
              <a:rPr lang="en-US" dirty="0"/>
              <a:t> </a:t>
            </a:r>
            <a:r>
              <a:rPr lang="en-US" dirty="0" err="1"/>
              <a:t>utama</a:t>
            </a:r>
            <a:r>
              <a:rPr lang="en-US" dirty="0"/>
              <a:t> yang </a:t>
            </a:r>
            <a:r>
              <a:rPr lang="en-US" dirty="0" err="1"/>
              <a:t>ditemukan</a:t>
            </a:r>
            <a:r>
              <a:rPr lang="en-US" dirty="0"/>
              <a:t> </a:t>
            </a:r>
            <a:r>
              <a:rPr lang="en-US" dirty="0" err="1"/>
              <a:t>setelah</a:t>
            </a:r>
            <a:r>
              <a:rPr lang="en-US" dirty="0"/>
              <a:t> </a:t>
            </a:r>
            <a:r>
              <a:rPr lang="en-US" dirty="0" err="1"/>
              <a:t>melalui</a:t>
            </a:r>
            <a:r>
              <a:rPr lang="en-US" dirty="0"/>
              <a:t> 3 (</a:t>
            </a:r>
            <a:r>
              <a:rPr lang="en-US" dirty="0" err="1"/>
              <a:t>Tiga</a:t>
            </a:r>
            <a:r>
              <a:rPr lang="en-US" dirty="0"/>
              <a:t>) </a:t>
            </a:r>
            <a:r>
              <a:rPr lang="en-US" dirty="0" err="1"/>
              <a:t>teknik</a:t>
            </a:r>
            <a:r>
              <a:rPr lang="en-US" dirty="0"/>
              <a:t> PRA. </a:t>
            </a:r>
          </a:p>
        </p:txBody>
      </p:sp>
    </p:spTree>
    <p:extLst>
      <p:ext uri="{BB962C8B-B14F-4D97-AF65-F5344CB8AC3E}">
        <p14:creationId xmlns:p14="http://schemas.microsoft.com/office/powerpoint/2010/main" val="3973976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DE3B8-EB57-4554-A1A6-2E14C18A6B2A}"/>
              </a:ext>
            </a:extLst>
          </p:cNvPr>
          <p:cNvSpPr>
            <a:spLocks noGrp="1"/>
          </p:cNvSpPr>
          <p:nvPr>
            <p:ph type="title"/>
          </p:nvPr>
        </p:nvSpPr>
        <p:spPr/>
        <p:txBody>
          <a:bodyPr/>
          <a:lstStyle/>
          <a:p>
            <a:r>
              <a:rPr lang="en-US" dirty="0" err="1"/>
              <a:t>Tahap</a:t>
            </a:r>
            <a:r>
              <a:rPr lang="en-US" dirty="0"/>
              <a:t> Intervention</a:t>
            </a:r>
          </a:p>
        </p:txBody>
      </p:sp>
      <p:sp>
        <p:nvSpPr>
          <p:cNvPr id="3" name="Content Placeholder 2">
            <a:extLst>
              <a:ext uri="{FF2B5EF4-FFF2-40B4-BE49-F238E27FC236}">
                <a16:creationId xmlns:a16="http://schemas.microsoft.com/office/drawing/2014/main" id="{1064BF48-B82C-42DF-B282-76AEEBD1D4DC}"/>
              </a:ext>
            </a:extLst>
          </p:cNvPr>
          <p:cNvSpPr>
            <a:spLocks noGrp="1"/>
          </p:cNvSpPr>
          <p:nvPr>
            <p:ph idx="1"/>
          </p:nvPr>
        </p:nvSpPr>
        <p:spPr/>
        <p:txBody>
          <a:bodyPr/>
          <a:lstStyle/>
          <a:p>
            <a:r>
              <a:rPr lang="en-US" dirty="0" err="1"/>
              <a:t>Berdasarkan</a:t>
            </a:r>
            <a:r>
              <a:rPr lang="en-US" dirty="0"/>
              <a:t> </a:t>
            </a:r>
            <a:r>
              <a:rPr lang="en-US" dirty="0" err="1"/>
              <a:t>permasalahan</a:t>
            </a:r>
            <a:r>
              <a:rPr lang="en-US" dirty="0"/>
              <a:t> yang </a:t>
            </a:r>
            <a:r>
              <a:rPr lang="en-US" dirty="0" err="1"/>
              <a:t>ditemukan</a:t>
            </a:r>
            <a:r>
              <a:rPr lang="en-US" dirty="0"/>
              <a:t> dan </a:t>
            </a:r>
            <a:r>
              <a:rPr lang="en-US" dirty="0" err="1"/>
              <a:t>perencanaan</a:t>
            </a:r>
            <a:r>
              <a:rPr lang="en-US" dirty="0"/>
              <a:t> </a:t>
            </a:r>
            <a:r>
              <a:rPr lang="en-US" dirty="0" err="1"/>
              <a:t>untuk</a:t>
            </a:r>
            <a:r>
              <a:rPr lang="en-US" dirty="0"/>
              <a:t> </a:t>
            </a:r>
            <a:r>
              <a:rPr lang="en-US" dirty="0" err="1"/>
              <a:t>mengatasi</a:t>
            </a:r>
            <a:r>
              <a:rPr lang="en-US" dirty="0"/>
              <a:t> </a:t>
            </a:r>
            <a:r>
              <a:rPr lang="en-US" dirty="0" err="1"/>
              <a:t>masalah</a:t>
            </a:r>
            <a:r>
              <a:rPr lang="en-US" dirty="0"/>
              <a:t> </a:t>
            </a:r>
            <a:r>
              <a:rPr lang="en-US" dirty="0" err="1"/>
              <a:t>tersebut</a:t>
            </a:r>
            <a:r>
              <a:rPr lang="en-US" dirty="0"/>
              <a:t>, </a:t>
            </a:r>
            <a:r>
              <a:rPr lang="en-US" dirty="0" err="1"/>
              <a:t>peneliti</a:t>
            </a:r>
            <a:r>
              <a:rPr lang="en-US" dirty="0"/>
              <a:t> pada </a:t>
            </a:r>
            <a:r>
              <a:rPr lang="en-US" dirty="0" err="1"/>
              <a:t>tahap</a:t>
            </a:r>
            <a:r>
              <a:rPr lang="en-US" dirty="0"/>
              <a:t> </a:t>
            </a:r>
            <a:r>
              <a:rPr lang="en-US" dirty="0" err="1"/>
              <a:t>ini</a:t>
            </a:r>
            <a:r>
              <a:rPr lang="en-US" dirty="0"/>
              <a:t> </a:t>
            </a:r>
            <a:r>
              <a:rPr lang="en-US" dirty="0" err="1"/>
              <a:t>melakukan</a:t>
            </a:r>
            <a:r>
              <a:rPr lang="en-US" dirty="0"/>
              <a:t> </a:t>
            </a:r>
            <a:r>
              <a:rPr lang="en-US" dirty="0" err="1"/>
              <a:t>intervensi</a:t>
            </a:r>
            <a:r>
              <a:rPr lang="en-US" dirty="0"/>
              <a:t> </a:t>
            </a:r>
            <a:r>
              <a:rPr lang="en-US" dirty="0" err="1"/>
              <a:t>kepada</a:t>
            </a:r>
            <a:r>
              <a:rPr lang="en-US" dirty="0"/>
              <a:t> </a:t>
            </a:r>
            <a:r>
              <a:rPr lang="en-US" dirty="0" err="1"/>
              <a:t>masyarakat</a:t>
            </a:r>
            <a:r>
              <a:rPr lang="en-US" dirty="0"/>
              <a:t>. </a:t>
            </a:r>
            <a:r>
              <a:rPr lang="en-US" dirty="0" err="1"/>
              <a:t>Bentuk</a:t>
            </a:r>
            <a:r>
              <a:rPr lang="en-US" dirty="0"/>
              <a:t> </a:t>
            </a:r>
            <a:r>
              <a:rPr lang="en-US" dirty="0" err="1"/>
              <a:t>intervensi</a:t>
            </a:r>
            <a:r>
              <a:rPr lang="en-US" dirty="0"/>
              <a:t> yang </a:t>
            </a:r>
            <a:r>
              <a:rPr lang="en-US" dirty="0" err="1"/>
              <a:t>dilakukan</a:t>
            </a:r>
            <a:r>
              <a:rPr lang="en-US" dirty="0"/>
              <a:t> </a:t>
            </a:r>
            <a:r>
              <a:rPr lang="en-US" dirty="0" err="1"/>
              <a:t>adalah</a:t>
            </a:r>
            <a:r>
              <a:rPr lang="en-US" dirty="0"/>
              <a:t> </a:t>
            </a:r>
            <a:r>
              <a:rPr lang="en-US" dirty="0" err="1"/>
              <a:t>melalui</a:t>
            </a:r>
            <a:r>
              <a:rPr lang="en-US" dirty="0"/>
              <a:t> </a:t>
            </a:r>
            <a:r>
              <a:rPr lang="en-US" dirty="0" err="1"/>
              <a:t>edukasi</a:t>
            </a:r>
            <a:r>
              <a:rPr lang="en-US" dirty="0"/>
              <a:t>. </a:t>
            </a:r>
            <a:r>
              <a:rPr lang="en-US" dirty="0" err="1"/>
              <a:t>Pengertian</a:t>
            </a:r>
            <a:r>
              <a:rPr lang="en-US" dirty="0"/>
              <a:t> </a:t>
            </a:r>
            <a:r>
              <a:rPr lang="en-US" dirty="0" err="1"/>
              <a:t>edukasi</a:t>
            </a:r>
            <a:r>
              <a:rPr lang="en-US" dirty="0"/>
              <a:t> </a:t>
            </a:r>
            <a:r>
              <a:rPr lang="en-US" dirty="0" err="1"/>
              <a:t>menurut</a:t>
            </a:r>
            <a:r>
              <a:rPr lang="en-US" dirty="0"/>
              <a:t> </a:t>
            </a:r>
            <a:r>
              <a:rPr lang="en-US" dirty="0" err="1"/>
              <a:t>kamus</a:t>
            </a:r>
            <a:r>
              <a:rPr lang="en-US" dirty="0"/>
              <a:t> </a:t>
            </a:r>
            <a:r>
              <a:rPr lang="en-US" dirty="0" err="1"/>
              <a:t>besar</a:t>
            </a:r>
            <a:r>
              <a:rPr lang="en-US" dirty="0"/>
              <a:t> </a:t>
            </a:r>
            <a:r>
              <a:rPr lang="en-US" dirty="0" err="1"/>
              <a:t>bahasa</a:t>
            </a:r>
            <a:r>
              <a:rPr lang="en-US" dirty="0"/>
              <a:t> </a:t>
            </a:r>
            <a:r>
              <a:rPr lang="en-US" dirty="0" err="1"/>
              <a:t>Inggris</a:t>
            </a:r>
            <a:r>
              <a:rPr lang="en-US" dirty="0"/>
              <a:t> </a:t>
            </a:r>
            <a:r>
              <a:rPr lang="en-US" dirty="0" err="1"/>
              <a:t>adalah</a:t>
            </a:r>
            <a:r>
              <a:rPr lang="en-US" dirty="0"/>
              <a:t> education yang </a:t>
            </a:r>
            <a:r>
              <a:rPr lang="en-US" dirty="0" err="1"/>
              <a:t>berarti</a:t>
            </a:r>
            <a:r>
              <a:rPr lang="en-US" dirty="0"/>
              <a:t> </a:t>
            </a:r>
            <a:r>
              <a:rPr lang="en-US" dirty="0" err="1"/>
              <a:t>pendidikan</a:t>
            </a:r>
            <a:r>
              <a:rPr lang="en-US" dirty="0"/>
              <a:t>. </a:t>
            </a:r>
            <a:r>
              <a:rPr lang="en-US" dirty="0" err="1"/>
              <a:t>Edukasi</a:t>
            </a:r>
            <a:r>
              <a:rPr lang="en-US" dirty="0"/>
              <a:t> </a:t>
            </a:r>
            <a:r>
              <a:rPr lang="en-US" dirty="0" err="1"/>
              <a:t>adalah</a:t>
            </a:r>
            <a:r>
              <a:rPr lang="en-US" dirty="0"/>
              <a:t> </a:t>
            </a:r>
            <a:r>
              <a:rPr lang="en-US" dirty="0" err="1"/>
              <a:t>suatu</a:t>
            </a:r>
            <a:r>
              <a:rPr lang="en-US" dirty="0"/>
              <a:t> proses </a:t>
            </a:r>
            <a:r>
              <a:rPr lang="en-US" dirty="0" err="1"/>
              <a:t>belajar</a:t>
            </a:r>
            <a:r>
              <a:rPr lang="en-US" dirty="0"/>
              <a:t> yang </a:t>
            </a:r>
            <a:r>
              <a:rPr lang="en-US" dirty="0" err="1"/>
              <a:t>memiliki</a:t>
            </a:r>
            <a:r>
              <a:rPr lang="en-US" dirty="0"/>
              <a:t> </a:t>
            </a:r>
            <a:r>
              <a:rPr lang="en-US" dirty="0" err="1"/>
              <a:t>tujuansebagai</a:t>
            </a:r>
            <a:r>
              <a:rPr lang="en-US" dirty="0"/>
              <a:t> </a:t>
            </a:r>
            <a:r>
              <a:rPr lang="en-US" dirty="0" err="1"/>
              <a:t>pengembang</a:t>
            </a:r>
            <a:r>
              <a:rPr lang="en-US" dirty="0"/>
              <a:t> </a:t>
            </a:r>
            <a:r>
              <a:rPr lang="en-US" dirty="0" err="1"/>
              <a:t>potensi</a:t>
            </a:r>
            <a:r>
              <a:rPr lang="en-US" dirty="0"/>
              <a:t> </a:t>
            </a:r>
            <a:r>
              <a:rPr lang="en-US" dirty="0" err="1"/>
              <a:t>diri</a:t>
            </a:r>
            <a:r>
              <a:rPr lang="en-US" dirty="0"/>
              <a:t> pada murid dan proses </a:t>
            </a:r>
            <a:r>
              <a:rPr lang="en-US" dirty="0" err="1"/>
              <a:t>belajar</a:t>
            </a:r>
            <a:r>
              <a:rPr lang="en-US" dirty="0"/>
              <a:t> yang </a:t>
            </a:r>
            <a:r>
              <a:rPr lang="en-US" dirty="0" err="1"/>
              <a:t>baik</a:t>
            </a:r>
            <a:r>
              <a:rPr lang="en-US" dirty="0"/>
              <a:t>(</a:t>
            </a:r>
            <a:r>
              <a:rPr lang="en-US" dirty="0" err="1"/>
              <a:t>GalihPradana</a:t>
            </a:r>
            <a:r>
              <a:rPr lang="en-US" dirty="0"/>
              <a:t> &amp; Nita, 2019).</a:t>
            </a:r>
          </a:p>
        </p:txBody>
      </p:sp>
    </p:spTree>
    <p:extLst>
      <p:ext uri="{BB962C8B-B14F-4D97-AF65-F5344CB8AC3E}">
        <p14:creationId xmlns:p14="http://schemas.microsoft.com/office/powerpoint/2010/main" val="3956719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EC80C-6428-4A69-884E-5BB2A30B3294}"/>
              </a:ext>
            </a:extLst>
          </p:cNvPr>
          <p:cNvSpPr>
            <a:spLocks noGrp="1"/>
          </p:cNvSpPr>
          <p:nvPr>
            <p:ph type="title"/>
          </p:nvPr>
        </p:nvSpPr>
        <p:spPr/>
        <p:txBody>
          <a:bodyPr/>
          <a:lstStyle/>
          <a:p>
            <a:r>
              <a:rPr lang="en-US" dirty="0" err="1"/>
              <a:t>Penyusunan</a:t>
            </a:r>
            <a:r>
              <a:rPr lang="en-US" dirty="0"/>
              <a:t> RTL</a:t>
            </a:r>
          </a:p>
        </p:txBody>
      </p:sp>
      <p:sp>
        <p:nvSpPr>
          <p:cNvPr id="3" name="Content Placeholder 2">
            <a:extLst>
              <a:ext uri="{FF2B5EF4-FFF2-40B4-BE49-F238E27FC236}">
                <a16:creationId xmlns:a16="http://schemas.microsoft.com/office/drawing/2014/main" id="{64CD1BC3-747B-4535-9386-00C9137DD23D}"/>
              </a:ext>
            </a:extLst>
          </p:cNvPr>
          <p:cNvSpPr>
            <a:spLocks noGrp="1"/>
          </p:cNvSpPr>
          <p:nvPr>
            <p:ph idx="1"/>
          </p:nvPr>
        </p:nvSpPr>
        <p:spPr/>
        <p:txBody>
          <a:bodyPr/>
          <a:lstStyle/>
          <a:p>
            <a:r>
              <a:rPr lang="en-US" dirty="0" err="1"/>
              <a:t>Penyusunan</a:t>
            </a:r>
            <a:r>
              <a:rPr lang="en-US" dirty="0"/>
              <a:t> </a:t>
            </a:r>
            <a:r>
              <a:rPr lang="en-US" dirty="0" err="1"/>
              <a:t>Rencana</a:t>
            </a:r>
            <a:r>
              <a:rPr lang="en-US" dirty="0"/>
              <a:t> </a:t>
            </a:r>
            <a:r>
              <a:rPr lang="en-US" dirty="0" err="1"/>
              <a:t>tindak</a:t>
            </a:r>
            <a:r>
              <a:rPr lang="en-US" dirty="0"/>
              <a:t> </a:t>
            </a:r>
            <a:r>
              <a:rPr lang="en-US" dirty="0" err="1"/>
              <a:t>lanjut</a:t>
            </a:r>
            <a:r>
              <a:rPr lang="en-US" dirty="0"/>
              <a:t> ( Bisa </a:t>
            </a:r>
            <a:r>
              <a:rPr lang="en-US" dirty="0" err="1"/>
              <a:t>berupa</a:t>
            </a:r>
            <a:r>
              <a:rPr lang="en-US" dirty="0"/>
              <a:t> </a:t>
            </a:r>
            <a:r>
              <a:rPr lang="en-US" dirty="0" err="1"/>
              <a:t>mewujudkan</a:t>
            </a:r>
            <a:r>
              <a:rPr lang="en-US" dirty="0"/>
              <a:t> CDP)</a:t>
            </a:r>
          </a:p>
        </p:txBody>
      </p:sp>
    </p:spTree>
    <p:extLst>
      <p:ext uri="{BB962C8B-B14F-4D97-AF65-F5344CB8AC3E}">
        <p14:creationId xmlns:p14="http://schemas.microsoft.com/office/powerpoint/2010/main" val="2259485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CDC70-46B6-4C02-B623-8C11CCE8B555}"/>
              </a:ext>
            </a:extLst>
          </p:cNvPr>
          <p:cNvSpPr>
            <a:spLocks noGrp="1"/>
          </p:cNvSpPr>
          <p:nvPr>
            <p:ph type="ctrTitle"/>
          </p:nvPr>
        </p:nvSpPr>
        <p:spPr/>
        <p:txBody>
          <a:bodyPr/>
          <a:lstStyle/>
          <a:p>
            <a:r>
              <a:rPr lang="en-US" dirty="0" err="1"/>
              <a:t>Terima</a:t>
            </a:r>
            <a:r>
              <a:rPr lang="en-US" dirty="0"/>
              <a:t> Kasih </a:t>
            </a:r>
          </a:p>
        </p:txBody>
      </p:sp>
      <p:sp>
        <p:nvSpPr>
          <p:cNvPr id="3" name="Subtitle 2">
            <a:extLst>
              <a:ext uri="{FF2B5EF4-FFF2-40B4-BE49-F238E27FC236}">
                <a16:creationId xmlns:a16="http://schemas.microsoft.com/office/drawing/2014/main" id="{7EAAF22D-3D38-4C61-8F2D-2E7F57DA9E24}"/>
              </a:ext>
            </a:extLst>
          </p:cNvPr>
          <p:cNvSpPr>
            <a:spLocks noGrp="1"/>
          </p:cNvSpPr>
          <p:nvPr>
            <p:ph type="subTitle" idx="1"/>
          </p:nvPr>
        </p:nvSpPr>
        <p:spPr/>
        <p:txBody>
          <a:bodyPr/>
          <a:lstStyle/>
          <a:p>
            <a:r>
              <a:rPr lang="en-US" dirty="0"/>
              <a:t>ASW</a:t>
            </a:r>
          </a:p>
        </p:txBody>
      </p:sp>
    </p:spTree>
    <p:extLst>
      <p:ext uri="{BB962C8B-B14F-4D97-AF65-F5344CB8AC3E}">
        <p14:creationId xmlns:p14="http://schemas.microsoft.com/office/powerpoint/2010/main" val="39560252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1163</TotalTime>
  <Words>1284</Words>
  <Application>Microsoft Office PowerPoint</Application>
  <PresentationFormat>Widescreen</PresentationFormat>
  <Paragraphs>59</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Trebuchet MS</vt:lpstr>
      <vt:lpstr>Wingdings 3</vt:lpstr>
      <vt:lpstr>Facet</vt:lpstr>
      <vt:lpstr>PRA (Participatory Rural Appraisal)</vt:lpstr>
      <vt:lpstr>Kenapa Partisipasi?</vt:lpstr>
      <vt:lpstr>Penjelasan PRA</vt:lpstr>
      <vt:lpstr>Penjelasan PRA</vt:lpstr>
      <vt:lpstr>Prinsip PRA</vt:lpstr>
      <vt:lpstr>Prinsip PRA</vt:lpstr>
      <vt:lpstr>Beberapa Teknik Metode PRA</vt:lpstr>
      <vt:lpstr>Lanjutan</vt:lpstr>
      <vt:lpstr>Lanjutan</vt:lpstr>
      <vt:lpstr>Metode</vt:lpstr>
      <vt:lpstr>Pemetaan Desa</vt:lpstr>
      <vt:lpstr>Pohon Masalah</vt:lpstr>
      <vt:lpstr>Matriks Ranking </vt:lpstr>
      <vt:lpstr>Masalah Pokok (Contoh)</vt:lpstr>
      <vt:lpstr>Tahap Kegiatan</vt:lpstr>
      <vt:lpstr>Tahap Engagement </vt:lpstr>
      <vt:lpstr>Tahap Assessment</vt:lpstr>
      <vt:lpstr>Tahap Planning</vt:lpstr>
      <vt:lpstr>Tahap Intervention</vt:lpstr>
      <vt:lpstr>Penyusunan RTL</vt:lpstr>
      <vt:lpstr>Terima Kasih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 (Participatory Rural Appraisal)</dc:title>
  <dc:creator>M.S.I</dc:creator>
  <cp:lastModifiedBy>M.S.I</cp:lastModifiedBy>
  <cp:revision>47</cp:revision>
  <dcterms:created xsi:type="dcterms:W3CDTF">2025-04-09T01:07:37Z</dcterms:created>
  <dcterms:modified xsi:type="dcterms:W3CDTF">2025-04-14T00:49:38Z</dcterms:modified>
</cp:coreProperties>
</file>